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5"/>
  </p:handoutMasterIdLst>
  <p:sldIdLst>
    <p:sldId id="8665" r:id="rId4"/>
    <p:sldId id="8666" r:id="rId6"/>
    <p:sldId id="8667" r:id="rId7"/>
    <p:sldId id="8668" r:id="rId8"/>
    <p:sldId id="8669" r:id="rId9"/>
    <p:sldId id="8670" r:id="rId10"/>
    <p:sldId id="8922" r:id="rId11"/>
    <p:sldId id="8671" r:id="rId12"/>
    <p:sldId id="8672" r:id="rId13"/>
    <p:sldId id="8924" r:id="rId14"/>
    <p:sldId id="8676" r:id="rId15"/>
    <p:sldId id="8925" r:id="rId16"/>
    <p:sldId id="8674" r:id="rId17"/>
    <p:sldId id="8677" r:id="rId18"/>
    <p:sldId id="8679" r:id="rId19"/>
    <p:sldId id="8926" r:id="rId20"/>
    <p:sldId id="8693" r:id="rId21"/>
    <p:sldId id="8718" r:id="rId22"/>
    <p:sldId id="8927" r:id="rId23"/>
    <p:sldId id="8680" r:id="rId24"/>
    <p:sldId id="8928" r:id="rId25"/>
    <p:sldId id="8948" r:id="rId26"/>
    <p:sldId id="8684" r:id="rId27"/>
    <p:sldId id="8930" r:id="rId28"/>
    <p:sldId id="8931" r:id="rId29"/>
    <p:sldId id="8932" r:id="rId30"/>
    <p:sldId id="8692" r:id="rId31"/>
    <p:sldId id="8933" r:id="rId32"/>
    <p:sldId id="8935" r:id="rId33"/>
    <p:sldId id="8939" r:id="rId34"/>
    <p:sldId id="8938" r:id="rId35"/>
    <p:sldId id="8940" r:id="rId36"/>
    <p:sldId id="8941" r:id="rId37"/>
    <p:sldId id="8942" r:id="rId38"/>
    <p:sldId id="8943" r:id="rId39"/>
    <p:sldId id="8944" r:id="rId40"/>
    <p:sldId id="8945" r:id="rId41"/>
    <p:sldId id="8686" r:id="rId42"/>
    <p:sldId id="8711" r:id="rId43"/>
    <p:sldId id="8708"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CAA2"/>
    <a:srgbClr val="53B9A3"/>
    <a:srgbClr val="409455"/>
    <a:srgbClr val="ACE2CF"/>
    <a:srgbClr val="FDF1F0"/>
    <a:srgbClr val="FFEDEC"/>
    <a:srgbClr val="C4E6E2"/>
    <a:srgbClr val="FBE4E2"/>
    <a:srgbClr val="FAE2D0"/>
    <a:srgbClr val="ED7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219"/>
        <p:guide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376.xml"/><Relationship Id="rId5" Type="http://schemas.openxmlformats.org/officeDocument/2006/relationships/notesMaster" Target="notesMasters/notesMaster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4.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5.xml"/><Relationship Id="rId3" Type="http://schemas.openxmlformats.org/officeDocument/2006/relationships/image" Target="../media/image15.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16.png"/><Relationship Id="rId7" Type="http://schemas.openxmlformats.org/officeDocument/2006/relationships/tags" Target="../tags/tag8.xml"/><Relationship Id="rId6" Type="http://schemas.openxmlformats.org/officeDocument/2006/relationships/image" Target="../media/image15.png"/><Relationship Id="rId5" Type="http://schemas.openxmlformats.org/officeDocument/2006/relationships/tags" Target="../tags/tag7.xml"/><Relationship Id="rId4" Type="http://schemas.openxmlformats.org/officeDocument/2006/relationships/image" Target="file:///C:\Users\1V994W2\Documents\Tencent%20Files\574576071\FileRecv\&#25340;&#35013;&#32032;&#26448;\&#31616;&#32422;&#28385;&#29256;-28\\11\subject_holdleft_64,162,139_0_staid_full_0.png" TargetMode="External"/><Relationship Id="rId3" Type="http://schemas.openxmlformats.org/officeDocument/2006/relationships/image" Target="../media/image17.png"/><Relationship Id="rId2" Type="http://schemas.openxmlformats.org/officeDocument/2006/relationships/tags" Target="../tags/tag6.xml"/><Relationship Id="rId10" Type="http://schemas.openxmlformats.org/officeDocument/2006/relationships/tags" Target="../tags/tag1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2.xml"/><Relationship Id="rId3" Type="http://schemas.openxmlformats.org/officeDocument/2006/relationships/image" Target="../media/image15.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4.xml"/><Relationship Id="rId3" Type="http://schemas.openxmlformats.org/officeDocument/2006/relationships/image" Target="../media/image15.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15.png"/><Relationship Id="rId5" Type="http://schemas.openxmlformats.org/officeDocument/2006/relationships/tags" Target="../tags/tag16.xml"/><Relationship Id="rId4" Type="http://schemas.openxmlformats.org/officeDocument/2006/relationships/image" Target="file:///C:\Users\1V994W2\Documents\Tencent%20Files\574576071\FileRecv\&#25340;&#35013;&#32032;&#26448;\&#31616;&#32422;&#28385;&#29256;-28\\11\subject_holdleft_64,162,139_0_staid_full_0.png" TargetMode="External"/><Relationship Id="rId3" Type="http://schemas.openxmlformats.org/officeDocument/2006/relationships/image" Target="../media/image17.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18.xml"/><Relationship Id="rId3" Type="http://schemas.openxmlformats.org/officeDocument/2006/relationships/image" Target="../media/image15.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20.xml"/><Relationship Id="rId3" Type="http://schemas.openxmlformats.org/officeDocument/2006/relationships/image" Target="../media/image15.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16.png"/><Relationship Id="rId4" Type="http://schemas.openxmlformats.org/officeDocument/2006/relationships/tags" Target="../tags/tag22.xml"/><Relationship Id="rId3" Type="http://schemas.openxmlformats.org/officeDocument/2006/relationships/image" Target="../media/image15.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16.png"/><Relationship Id="rId4" Type="http://schemas.openxmlformats.org/officeDocument/2006/relationships/tags" Target="../tags/tag27.xml"/><Relationship Id="rId3" Type="http://schemas.openxmlformats.org/officeDocument/2006/relationships/image" Target="../media/image15.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16.png"/><Relationship Id="rId5" Type="http://schemas.openxmlformats.org/officeDocument/2006/relationships/tags" Target="../tags/tag34.xml"/><Relationship Id="rId4" Type="http://schemas.openxmlformats.org/officeDocument/2006/relationships/image" Target="../media/image15.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16.png"/><Relationship Id="rId5" Type="http://schemas.openxmlformats.org/officeDocument/2006/relationships/tags" Target="../tags/tag42.xml"/><Relationship Id="rId4" Type="http://schemas.openxmlformats.org/officeDocument/2006/relationships/image" Target="../media/image15.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16.png"/><Relationship Id="rId5" Type="http://schemas.openxmlformats.org/officeDocument/2006/relationships/tags" Target="../tags/tag51.xml"/><Relationship Id="rId4" Type="http://schemas.openxmlformats.org/officeDocument/2006/relationships/image" Target="../media/image15.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16.png"/><Relationship Id="rId5" Type="http://schemas.openxmlformats.org/officeDocument/2006/relationships/tags" Target="../tags/tag60.xml"/><Relationship Id="rId4" Type="http://schemas.openxmlformats.org/officeDocument/2006/relationships/image" Target="../media/image15.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16.png"/><Relationship Id="rId5" Type="http://schemas.openxmlformats.org/officeDocument/2006/relationships/tags" Target="../tags/tag69.xml"/><Relationship Id="rId4" Type="http://schemas.openxmlformats.org/officeDocument/2006/relationships/image" Target="../media/image15.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16.png"/><Relationship Id="rId5" Type="http://schemas.openxmlformats.org/officeDocument/2006/relationships/tags" Target="../tags/tag80.xml"/><Relationship Id="rId4" Type="http://schemas.openxmlformats.org/officeDocument/2006/relationships/image" Target="../media/image15.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2742740" y="1591063"/>
            <a:ext cx="6709123" cy="1846659"/>
          </a:xfrm>
        </p:spPr>
        <p:txBody>
          <a:bodyPr vert="horz" wrap="square" lIns="0" tIns="0" rIns="0" bIns="0" rtlCol="0" anchor="b" anchorCtr="0">
            <a:normAutofit lnSpcReduction="10000"/>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2789038" y="3773539"/>
            <a:ext cx="6616527" cy="1493396"/>
          </a:xfrm>
        </p:spPr>
        <p:txBody>
          <a:bodyPr vert="horz" wrap="square" lIns="0" tIns="0" rIns="0" bIns="0" rtlCol="0" anchor="t">
            <a:normAutofit/>
          </a:bodyPr>
          <a:lstStyle>
            <a:lvl1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charset="-122"/>
                <a:cs typeface="微软雅黑" panose="020B0503020204020204" charset="-122"/>
                <a:sym typeface="Arial" panose="020B0604020202020204" pitchFamily="34" charset="0"/>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p:nvPr>
            <p:custDataLst>
              <p:tags r:id="rId2"/>
            </p:custDataLst>
          </p:nvPr>
        </p:nvPicPr>
        <p:blipFill rotWithShape="1">
          <a:blip r:embed="rId3" r:link="rId4" cstate="screen"/>
          <a:srcRect l="16082" t="29133" r="16374" b="27335"/>
          <a:stretch>
            <a:fillRect/>
          </a:stretch>
        </p:blipFill>
        <p:spPr>
          <a:xfrm>
            <a:off x="215153" y="2856505"/>
            <a:ext cx="3235350" cy="1144978"/>
          </a:xfrm>
          <a:prstGeom prst="rect">
            <a:avLst/>
          </a:prstGeom>
        </p:spPr>
      </p:pic>
      <p:pic>
        <p:nvPicPr>
          <p:cNvPr id="2" name="图片 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7" name="图片 6"/>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标题 5"/>
          <p:cNvSpPr>
            <a:spLocks noGrp="1"/>
          </p:cNvSpPr>
          <p:nvPr>
            <p:ph type="ctrTitle" idx="2" hasCustomPrompt="1"/>
            <p:custDataLst>
              <p:tags r:id="rId9"/>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9" name="副标题 7"/>
          <p:cNvSpPr>
            <a:spLocks noGrp="1"/>
          </p:cNvSpPr>
          <p:nvPr>
            <p:ph type="subTitle" idx="3" hasCustomPrompt="1"/>
            <p:custDataLst>
              <p:tags r:id="rId10"/>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p:custDataLst>
              <p:tags r:id="rId2"/>
            </p:custDataLst>
          </p:nvPr>
        </p:nvPicPr>
        <p:blipFill rotWithShape="1">
          <a:blip r:embed="rId3" r:link="rId4" cstate="screen"/>
          <a:srcRect l="16082" t="29133" r="16374" b="27335"/>
          <a:stretch>
            <a:fillRect/>
          </a:stretch>
        </p:blipFill>
        <p:spPr>
          <a:xfrm>
            <a:off x="408790" y="2652353"/>
            <a:ext cx="4389120" cy="1553293"/>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 name="图片 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6" name="文本占位符 1"/>
          <p:cNvSpPr/>
          <p:nvPr>
            <p:ph type="body" idx="1" hasCustomPrompt="1"/>
            <p:custDataLst>
              <p:tags r:id="rId4"/>
            </p:custDataLst>
          </p:nvPr>
        </p:nvSpPr>
        <p:spPr>
          <a:xfrm>
            <a:off x="1652270" y="2993383"/>
            <a:ext cx="8890064" cy="2479687"/>
          </a:xfrm>
        </p:spPr>
        <p:txBody>
          <a:bodyPr vert="horz" wrap="square" lIns="0" tIns="0" rIns="0" bIns="0" rtlCol="0" anchor="t" anchorCtr="0">
            <a:normAutofit/>
          </a:bodyPr>
          <a:lstStyle>
            <a:lvl1pPr marL="0" marR="0" lvl="0" indent="0" algn="ctr"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23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7" name="标题 2"/>
          <p:cNvSpPr>
            <a:spLocks noGrp="1"/>
          </p:cNvSpPr>
          <p:nvPr>
            <p:ph type="title" hasCustomPrompt="1"/>
            <p:custDataLst>
              <p:tags r:id="rId5"/>
            </p:custDataLst>
          </p:nvPr>
        </p:nvSpPr>
        <p:spPr>
          <a:xfrm>
            <a:off x="1965325" y="1384928"/>
            <a:ext cx="8264589" cy="135382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8400" b="1" i="0" u="none" strike="noStrike" kern="1200" cap="none" spc="1000" normalizeH="0" baseline="0" noProof="1" dirty="0">
                <a:solidFill>
                  <a:schemeClr val="lt1"/>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8.jpe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hemeOverride" Target="../theme/themeOverride9.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6.xml"/><Relationship Id="rId4" Type="http://schemas.openxmlformats.org/officeDocument/2006/relationships/themeOverride" Target="../theme/themeOverride10.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28.png"/><Relationship Id="rId7" Type="http://schemas.openxmlformats.org/officeDocument/2006/relationships/image" Target="../media/image1.svg"/><Relationship Id="rId6" Type="http://schemas.openxmlformats.org/officeDocument/2006/relationships/image" Target="../media/image27.png"/><Relationship Id="rId5" Type="http://schemas.openxmlformats.org/officeDocument/2006/relationships/tags" Target="../tags/tag173.xml"/><Relationship Id="rId4" Type="http://schemas.openxmlformats.org/officeDocument/2006/relationships/image" Target="../media/image21.png"/><Relationship Id="rId3" Type="http://schemas.openxmlformats.org/officeDocument/2006/relationships/tags" Target="../tags/tag172.xml"/><Relationship Id="rId2" Type="http://schemas.openxmlformats.org/officeDocument/2006/relationships/tags" Target="../tags/tag171.xml"/><Relationship Id="rId13" Type="http://schemas.openxmlformats.org/officeDocument/2006/relationships/notesSlide" Target="../notesSlides/notesSlide10.xml"/><Relationship Id="rId12" Type="http://schemas.openxmlformats.org/officeDocument/2006/relationships/slideLayout" Target="../slideLayouts/slideLayout2.xml"/><Relationship Id="rId11" Type="http://schemas.openxmlformats.org/officeDocument/2006/relationships/themeOverride" Target="../theme/themeOverride11.xml"/><Relationship Id="rId10" Type="http://schemas.openxmlformats.org/officeDocument/2006/relationships/image" Target="../media/image26.png"/><Relationship Id="rId1" Type="http://schemas.openxmlformats.org/officeDocument/2006/relationships/tags" Target="../tags/tag170.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8.xml"/><Relationship Id="rId6" Type="http://schemas.openxmlformats.org/officeDocument/2006/relationships/themeOverride" Target="../theme/themeOverride12.xml"/><Relationship Id="rId5" Type="http://schemas.openxmlformats.org/officeDocument/2006/relationships/image" Target="../media/image29.jpe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174.xml"/><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themeOverride" Target="../theme/themeOverride13.xml"/><Relationship Id="rId5" Type="http://schemas.openxmlformats.org/officeDocument/2006/relationships/image" Target="../media/image30.jpe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175.xml"/><Relationship Id="rId1" Type="http://schemas.openxmlformats.org/officeDocument/2006/relationships/image" Target="../media/image26.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6.xml"/><Relationship Id="rId4" Type="http://schemas.openxmlformats.org/officeDocument/2006/relationships/themeOverride" Target="../theme/themeOverride14.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openxmlformats.org/officeDocument/2006/relationships/themeOverride" Target="../theme/themeOverride15.xml"/><Relationship Id="rId4" Type="http://schemas.openxmlformats.org/officeDocument/2006/relationships/tags" Target="../tags/tag176.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6.xml"/><Relationship Id="rId5" Type="http://schemas.openxmlformats.org/officeDocument/2006/relationships/themeOverride" Target="../theme/themeOverride16.xml"/><Relationship Id="rId4" Type="http://schemas.openxmlformats.org/officeDocument/2006/relationships/tags" Target="../tags/tag179.xml"/><Relationship Id="rId3" Type="http://schemas.openxmlformats.org/officeDocument/2006/relationships/image" Target="../media/image25.png"/><Relationship Id="rId2" Type="http://schemas.openxmlformats.org/officeDocument/2006/relationships/tags" Target="../tags/tag178.xml"/><Relationship Id="rId1" Type="http://schemas.openxmlformats.org/officeDocument/2006/relationships/tags" Target="../tags/tag17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96.xml"/><Relationship Id="rId29" Type="http://schemas.openxmlformats.org/officeDocument/2006/relationships/themeOverride" Target="../theme/themeOverride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20.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8" Type="http://schemas.openxmlformats.org/officeDocument/2006/relationships/slideLayout" Target="../slideLayouts/slideLayout8.xml"/><Relationship Id="rId27" Type="http://schemas.openxmlformats.org/officeDocument/2006/relationships/themeOverride" Target="../theme/themeOverride17.xml"/><Relationship Id="rId26" Type="http://schemas.openxmlformats.org/officeDocument/2006/relationships/tags" Target="../tags/tag204.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image" Target="../media/image31.png"/><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80.xml"/></Relationships>
</file>

<file path=ppt/slides/_rels/slide21.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image" Target="../media/image32.png"/><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image" Target="../media/image16.png"/><Relationship Id="rId4" Type="http://schemas.openxmlformats.org/officeDocument/2006/relationships/tags" Target="../tags/tag207.xml"/><Relationship Id="rId3" Type="http://schemas.openxmlformats.org/officeDocument/2006/relationships/image" Target="../media/image15.png"/><Relationship Id="rId2" Type="http://schemas.openxmlformats.org/officeDocument/2006/relationships/tags" Target="../tags/tag206.xml"/><Relationship Id="rId13" Type="http://schemas.openxmlformats.org/officeDocument/2006/relationships/notesSlide" Target="../notesSlides/notesSlide16.xml"/><Relationship Id="rId12" Type="http://schemas.openxmlformats.org/officeDocument/2006/relationships/slideLayout" Target="../slideLayouts/slideLayout19.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5.xml"/></Relationships>
</file>

<file path=ppt/slides/_rels/slide22.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image" Target="../media/image33.png"/><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image" Target="../media/image16.png"/><Relationship Id="rId4" Type="http://schemas.openxmlformats.org/officeDocument/2006/relationships/tags" Target="../tags/tag215.xml"/><Relationship Id="rId3" Type="http://schemas.openxmlformats.org/officeDocument/2006/relationships/image" Target="../media/image15.png"/><Relationship Id="rId2" Type="http://schemas.openxmlformats.org/officeDocument/2006/relationships/tags" Target="../tags/tag214.xml"/><Relationship Id="rId11" Type="http://schemas.openxmlformats.org/officeDocument/2006/relationships/slideLayout" Target="../slideLayouts/slideLayout19.xml"/><Relationship Id="rId10" Type="http://schemas.openxmlformats.org/officeDocument/2006/relationships/tags" Target="../tags/tag219.xml"/><Relationship Id="rId1" Type="http://schemas.openxmlformats.org/officeDocument/2006/relationships/tags" Target="../tags/tag21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8.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hemeOverride" Target="../theme/themeOverride19.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6.xml"/></Relationships>
</file>

<file path=ppt/slides/_rels/slide27.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image" Target="../media/image34.png"/><Relationship Id="rId3" Type="http://schemas.openxmlformats.org/officeDocument/2006/relationships/image" Target="../media/image28.png"/><Relationship Id="rId2" Type="http://schemas.openxmlformats.org/officeDocument/2006/relationships/image" Target="../media/image27.png"/><Relationship Id="rId17" Type="http://schemas.openxmlformats.org/officeDocument/2006/relationships/notesSlide" Target="../notesSlides/notesSlide17.xml"/><Relationship Id="rId16" Type="http://schemas.openxmlformats.org/officeDocument/2006/relationships/slideLayout" Target="../slideLayouts/slideLayout6.xml"/><Relationship Id="rId15" Type="http://schemas.openxmlformats.org/officeDocument/2006/relationships/themeOverride" Target="../theme/themeOverride20.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7.xml"/></Relationships>
</file>

<file path=ppt/slides/_rels/slide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image" Target="../media/image16.png"/><Relationship Id="rId3" Type="http://schemas.openxmlformats.org/officeDocument/2006/relationships/tags" Target="../tags/tag249.xml"/><Relationship Id="rId2" Type="http://schemas.openxmlformats.org/officeDocument/2006/relationships/image" Target="../media/image15.png"/><Relationship Id="rId12" Type="http://schemas.openxmlformats.org/officeDocument/2006/relationships/slideLayout" Target="../slideLayouts/slideLayout1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48.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9.png"/><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6.png"/><Relationship Id="rId7" Type="http://schemas.openxmlformats.org/officeDocument/2006/relationships/image" Target="../media/image27.png"/><Relationship Id="rId6" Type="http://schemas.openxmlformats.org/officeDocument/2006/relationships/image" Target="../media/image35.pn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1" Type="http://schemas.openxmlformats.org/officeDocument/2006/relationships/slideLayout" Target="../slideLayouts/slideLayout8.xml"/><Relationship Id="rId10" Type="http://schemas.openxmlformats.org/officeDocument/2006/relationships/tags" Target="../tags/tag262.xml"/><Relationship Id="rId1" Type="http://schemas.openxmlformats.org/officeDocument/2006/relationships/tags" Target="../tags/tag257.xml"/></Relationships>
</file>

<file path=ppt/slides/_rels/slide31.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7" Type="http://schemas.openxmlformats.org/officeDocument/2006/relationships/slideLayout" Target="../slideLayouts/slideLayout2.xml"/><Relationship Id="rId26" Type="http://schemas.openxmlformats.org/officeDocument/2006/relationships/themeOverride" Target="../theme/themeOverride21.xml"/><Relationship Id="rId25" Type="http://schemas.openxmlformats.org/officeDocument/2006/relationships/tags" Target="../tags/tag286.xml"/><Relationship Id="rId24" Type="http://schemas.openxmlformats.org/officeDocument/2006/relationships/tags" Target="../tags/tag285.xml"/><Relationship Id="rId23" Type="http://schemas.openxmlformats.org/officeDocument/2006/relationships/tags" Target="../tags/tag284.xml"/><Relationship Id="rId22" Type="http://schemas.openxmlformats.org/officeDocument/2006/relationships/tags" Target="../tags/tag283.xml"/><Relationship Id="rId21" Type="http://schemas.openxmlformats.org/officeDocument/2006/relationships/tags" Target="../tags/tag282.xml"/><Relationship Id="rId20" Type="http://schemas.openxmlformats.org/officeDocument/2006/relationships/tags" Target="../tags/tag281.xml"/><Relationship Id="rId2" Type="http://schemas.openxmlformats.org/officeDocument/2006/relationships/image" Target="../media/image31.png"/><Relationship Id="rId19" Type="http://schemas.openxmlformats.org/officeDocument/2006/relationships/tags" Target="../tags/tag280.xml"/><Relationship Id="rId18" Type="http://schemas.openxmlformats.org/officeDocument/2006/relationships/tags" Target="../tags/tag279.xml"/><Relationship Id="rId17" Type="http://schemas.openxmlformats.org/officeDocument/2006/relationships/tags" Target="../tags/tag278.xml"/><Relationship Id="rId16" Type="http://schemas.openxmlformats.org/officeDocument/2006/relationships/tags" Target="../tags/tag277.xml"/><Relationship Id="rId15" Type="http://schemas.openxmlformats.org/officeDocument/2006/relationships/tags" Target="../tags/tag276.xml"/><Relationship Id="rId14" Type="http://schemas.openxmlformats.org/officeDocument/2006/relationships/tags" Target="../tags/tag275.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tags" Target="../tags/tag263.xml"/></Relationships>
</file>

<file path=ppt/slides/_rels/slide32.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6" Type="http://schemas.openxmlformats.org/officeDocument/2006/relationships/slideLayout" Target="../slideLayouts/slideLayout6.xml"/><Relationship Id="rId25" Type="http://schemas.openxmlformats.org/officeDocument/2006/relationships/tags" Target="../tags/tag311.xml"/><Relationship Id="rId24" Type="http://schemas.openxmlformats.org/officeDocument/2006/relationships/tags" Target="../tags/tag310.xml"/><Relationship Id="rId23" Type="http://schemas.openxmlformats.org/officeDocument/2006/relationships/tags" Target="../tags/tag309.xml"/><Relationship Id="rId22" Type="http://schemas.openxmlformats.org/officeDocument/2006/relationships/tags" Target="../tags/tag308.xml"/><Relationship Id="rId21" Type="http://schemas.openxmlformats.org/officeDocument/2006/relationships/tags" Target="../tags/tag307.xml"/><Relationship Id="rId20" Type="http://schemas.openxmlformats.org/officeDocument/2006/relationships/tags" Target="../tags/tag306.xml"/><Relationship Id="rId2" Type="http://schemas.openxmlformats.org/officeDocument/2006/relationships/tags" Target="../tags/tag288.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13.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4.xml"/></Relationships>
</file>

<file path=ppt/slides/_rels/slide36.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image" Target="../media/image16.png"/><Relationship Id="rId3" Type="http://schemas.openxmlformats.org/officeDocument/2006/relationships/tags" Target="../tags/tag316.xml"/><Relationship Id="rId2" Type="http://schemas.openxmlformats.org/officeDocument/2006/relationships/image" Target="../media/image15.png"/><Relationship Id="rId15" Type="http://schemas.openxmlformats.org/officeDocument/2006/relationships/slideLayout" Target="../slideLayouts/slideLayout19.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5.xml"/></Relationships>
</file>

<file path=ppt/slides/_rels/slide37.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8" Type="http://schemas.openxmlformats.org/officeDocument/2006/relationships/slideLayout" Target="../slideLayouts/slideLayout8.xml"/><Relationship Id="rId37" Type="http://schemas.openxmlformats.org/officeDocument/2006/relationships/tags" Target="../tags/tag363.xml"/><Relationship Id="rId36" Type="http://schemas.openxmlformats.org/officeDocument/2006/relationships/tags" Target="../tags/tag362.xml"/><Relationship Id="rId35" Type="http://schemas.openxmlformats.org/officeDocument/2006/relationships/tags" Target="../tags/tag361.xml"/><Relationship Id="rId34" Type="http://schemas.openxmlformats.org/officeDocument/2006/relationships/tags" Target="../tags/tag360.xml"/><Relationship Id="rId33" Type="http://schemas.openxmlformats.org/officeDocument/2006/relationships/tags" Target="../tags/tag359.xml"/><Relationship Id="rId32" Type="http://schemas.openxmlformats.org/officeDocument/2006/relationships/tags" Target="../tags/tag358.xml"/><Relationship Id="rId31" Type="http://schemas.openxmlformats.org/officeDocument/2006/relationships/tags" Target="../tags/tag357.xml"/><Relationship Id="rId30" Type="http://schemas.openxmlformats.org/officeDocument/2006/relationships/tags" Target="../tags/tag356.xml"/><Relationship Id="rId3" Type="http://schemas.openxmlformats.org/officeDocument/2006/relationships/tags" Target="../tags/tag329.xml"/><Relationship Id="rId29" Type="http://schemas.openxmlformats.org/officeDocument/2006/relationships/tags" Target="../tags/tag355.xml"/><Relationship Id="rId28" Type="http://schemas.openxmlformats.org/officeDocument/2006/relationships/tags" Target="../tags/tag354.xml"/><Relationship Id="rId27" Type="http://schemas.openxmlformats.org/officeDocument/2006/relationships/tags" Target="../tags/tag353.xml"/><Relationship Id="rId26" Type="http://schemas.openxmlformats.org/officeDocument/2006/relationships/tags" Target="../tags/tag352.xml"/><Relationship Id="rId25" Type="http://schemas.openxmlformats.org/officeDocument/2006/relationships/tags" Target="../tags/tag351.xml"/><Relationship Id="rId24" Type="http://schemas.openxmlformats.org/officeDocument/2006/relationships/tags" Target="../tags/tag350.xml"/><Relationship Id="rId23" Type="http://schemas.openxmlformats.org/officeDocument/2006/relationships/tags" Target="../tags/tag349.xml"/><Relationship Id="rId22" Type="http://schemas.openxmlformats.org/officeDocument/2006/relationships/tags" Target="../tags/tag348.xml"/><Relationship Id="rId21" Type="http://schemas.openxmlformats.org/officeDocument/2006/relationships/tags" Target="../tags/tag347.xml"/><Relationship Id="rId20" Type="http://schemas.openxmlformats.org/officeDocument/2006/relationships/tags" Target="../tags/tag346.xml"/><Relationship Id="rId2" Type="http://schemas.openxmlformats.org/officeDocument/2006/relationships/tags" Target="../tags/tag328.xml"/><Relationship Id="rId19" Type="http://schemas.openxmlformats.org/officeDocument/2006/relationships/tags" Target="../tags/tag345.xml"/><Relationship Id="rId18" Type="http://schemas.openxmlformats.org/officeDocument/2006/relationships/tags" Target="../tags/tag344.xml"/><Relationship Id="rId17" Type="http://schemas.openxmlformats.org/officeDocument/2006/relationships/tags" Target="../tags/tag343.xml"/><Relationship Id="rId16" Type="http://schemas.openxmlformats.org/officeDocument/2006/relationships/tags" Target="../tags/tag342.xml"/><Relationship Id="rId15" Type="http://schemas.openxmlformats.org/officeDocument/2006/relationships/tags" Target="../tags/tag341.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7.xml"/></Relationships>
</file>

<file path=ppt/slides/_rels/slide38.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3" Type="http://schemas.openxmlformats.org/officeDocument/2006/relationships/slideLayout" Target="../slideLayouts/slideLayout8.xml"/><Relationship Id="rId12" Type="http://schemas.openxmlformats.org/officeDocument/2006/relationships/themeOverride" Target="../theme/themeOverride22.xml"/><Relationship Id="rId11" Type="http://schemas.openxmlformats.org/officeDocument/2006/relationships/tags" Target="../tags/tag373.xml"/><Relationship Id="rId10" Type="http://schemas.openxmlformats.org/officeDocument/2006/relationships/image" Target="../media/image26.png"/><Relationship Id="rId1" Type="http://schemas.openxmlformats.org/officeDocument/2006/relationships/tags" Target="../tags/tag364.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hemeOverride" Target="../theme/themeOverride23.xml"/><Relationship Id="rId3" Type="http://schemas.openxmlformats.org/officeDocument/2006/relationships/tags" Target="../tags/tag375.xml"/><Relationship Id="rId2" Type="http://schemas.openxmlformats.org/officeDocument/2006/relationships/image" Target="../media/image26.png"/><Relationship Id="rId1" Type="http://schemas.openxmlformats.org/officeDocument/2006/relationships/tags" Target="../tags/tag374.xml"/></Relationships>
</file>

<file path=ppt/slides/_rels/slide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20.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21.png"/><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hemeOverride" Target="../theme/themeOverride24.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hemeOverride" Target="../theme/themeOverride6.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7.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image" Target="../media/image16.png"/><Relationship Id="rId3" Type="http://schemas.openxmlformats.org/officeDocument/2006/relationships/tags" Target="../tags/tag152.xml"/><Relationship Id="rId2" Type="http://schemas.openxmlformats.org/officeDocument/2006/relationships/image" Target="../media/image15.png"/><Relationship Id="rId18" Type="http://schemas.openxmlformats.org/officeDocument/2006/relationships/slideLayout" Target="../slideLayouts/slideLayout19.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5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8.xml"/><Relationship Id="rId5" Type="http://schemas.openxmlformats.org/officeDocument/2006/relationships/themeOverride" Target="../theme/themeOverride7.xml"/><Relationship Id="rId4" Type="http://schemas.openxmlformats.org/officeDocument/2006/relationships/tags" Target="../tags/tag166.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5.xml"/><Relationship Id="rId5" Type="http://schemas.openxmlformats.org/officeDocument/2006/relationships/themeOverride" Target="../theme/themeOverride8.xml"/><Relationship Id="rId4" Type="http://schemas.openxmlformats.org/officeDocument/2006/relationships/tags" Target="../tags/tag169.xml"/><Relationship Id="rId3" Type="http://schemas.openxmlformats.org/officeDocument/2006/relationships/image" Target="../media/image25.png"/><Relationship Id="rId2" Type="http://schemas.openxmlformats.org/officeDocument/2006/relationships/tags" Target="../tags/tag168.xml"/><Relationship Id="rId1" Type="http://schemas.openxmlformats.org/officeDocument/2006/relationships/tags" Target="../tags/tag1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Straight Connector 4"/>
          <p:cNvCxnSpPr/>
          <p:nvPr/>
        </p:nvCxnSpPr>
        <p:spPr>
          <a:xfrm>
            <a:off x="1180830" y="5177790"/>
            <a:ext cx="98298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49" name="Oval 2048"/>
          <p:cNvSpPr/>
          <p:nvPr/>
        </p:nvSpPr>
        <p:spPr>
          <a:xfrm>
            <a:off x="2016946" y="4711065"/>
            <a:ext cx="933451" cy="933451"/>
          </a:xfrm>
          <a:prstGeom prst="ellipse">
            <a:avLst/>
          </a:prstGeom>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US" altLang="en-GB" b="1" dirty="0">
                <a:latin typeface="微软雅黑" panose="020B0503020204020204" charset="-122"/>
                <a:ea typeface="微软雅黑" panose="020B0503020204020204" charset="-122"/>
                <a:sym typeface="思源宋体" panose="02020700000000000000" pitchFamily="18" charset="-122"/>
              </a:rPr>
              <a:t>1</a:t>
            </a:r>
            <a:endParaRPr lang="en-US" alt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2053" name="Group 4"/>
          <p:cNvGrpSpPr>
            <a:grpSpLocks noChangeAspect="1"/>
          </p:cNvGrpSpPr>
          <p:nvPr/>
        </p:nvGrpSpPr>
        <p:grpSpPr bwMode="auto">
          <a:xfrm>
            <a:off x="1493072" y="2528254"/>
            <a:ext cx="1981200" cy="2076451"/>
            <a:chOff x="1136" y="1115"/>
            <a:chExt cx="1248" cy="1308"/>
          </a:xfrm>
        </p:grpSpPr>
        <p:sp>
          <p:nvSpPr>
            <p:cNvPr id="2055"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56"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57"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58"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59"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60"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61"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62"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63"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64"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2067" name="TextBox 2066"/>
          <p:cNvSpPr txBox="1"/>
          <p:nvPr/>
        </p:nvSpPr>
        <p:spPr>
          <a:xfrm>
            <a:off x="2079554" y="2664262"/>
            <a:ext cx="801370" cy="368300"/>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107" name="Rectangle 106"/>
          <p:cNvSpPr/>
          <p:nvPr/>
        </p:nvSpPr>
        <p:spPr>
          <a:xfrm>
            <a:off x="1703506" y="3117216"/>
            <a:ext cx="1560332" cy="398780"/>
          </a:xfrm>
          <a:prstGeom prst="rect">
            <a:avLst/>
          </a:prstGeom>
        </p:spPr>
        <p:txBody>
          <a:bodyPr wrap="square">
            <a:spAutoFit/>
            <a:scene3d>
              <a:camera prst="orthographicFront"/>
              <a:lightRig rig="threePt" dir="t"/>
            </a:scene3d>
          </a:bodyPr>
          <a:p>
            <a:pPr algn="ctr"/>
            <a:r>
              <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什么是个性</a:t>
            </a:r>
            <a:endPar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sp>
        <p:nvSpPr>
          <p:cNvPr id="108" name="Oval 107"/>
          <p:cNvSpPr/>
          <p:nvPr/>
        </p:nvSpPr>
        <p:spPr>
          <a:xfrm>
            <a:off x="5435097" y="4711065"/>
            <a:ext cx="933451" cy="933451"/>
          </a:xfrm>
          <a:prstGeom prst="ellipse">
            <a:avLst/>
          </a:prstGeom>
          <a:solidFill>
            <a:schemeClr val="accent3"/>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GB" b="1" dirty="0">
                <a:latin typeface="微软雅黑" panose="020B0503020204020204" charset="-122"/>
                <a:ea typeface="微软雅黑" panose="020B0503020204020204" charset="-122"/>
                <a:sym typeface="思源宋体" panose="02020700000000000000" pitchFamily="18" charset="-122"/>
              </a:rPr>
              <a:t>2</a:t>
            </a:r>
            <a:endParaRPr 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109" name="Group 4"/>
          <p:cNvGrpSpPr>
            <a:grpSpLocks noChangeAspect="1"/>
          </p:cNvGrpSpPr>
          <p:nvPr/>
        </p:nvGrpSpPr>
        <p:grpSpPr bwMode="auto">
          <a:xfrm>
            <a:off x="4911223" y="2528254"/>
            <a:ext cx="1981200" cy="2076451"/>
            <a:chOff x="1136" y="1115"/>
            <a:chExt cx="1248" cy="1308"/>
          </a:xfrm>
        </p:grpSpPr>
        <p:sp>
          <p:nvSpPr>
            <p:cNvPr id="110"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1"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2"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3"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4"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5"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6"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7"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8"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9"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122" name="TextBox 121"/>
          <p:cNvSpPr txBox="1"/>
          <p:nvPr/>
        </p:nvSpPr>
        <p:spPr>
          <a:xfrm>
            <a:off x="5497705" y="2664262"/>
            <a:ext cx="801370" cy="368300"/>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123" name="Rectangle 122"/>
          <p:cNvSpPr/>
          <p:nvPr/>
        </p:nvSpPr>
        <p:spPr>
          <a:xfrm>
            <a:off x="5121656" y="3117216"/>
            <a:ext cx="1560332" cy="398780"/>
          </a:xfrm>
          <a:prstGeom prst="rect">
            <a:avLst/>
          </a:prstGeom>
        </p:spPr>
        <p:txBody>
          <a:bodyPr wrap="square">
            <a:spAutoFit/>
          </a:bodyPr>
          <a:p>
            <a:pPr algn="ctr"/>
            <a:r>
              <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个性的特征</a:t>
            </a:r>
            <a:endPar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sp>
        <p:nvSpPr>
          <p:cNvPr id="124" name="Oval 123"/>
          <p:cNvSpPr/>
          <p:nvPr/>
        </p:nvSpPr>
        <p:spPr>
          <a:xfrm>
            <a:off x="8966440" y="4702190"/>
            <a:ext cx="933451" cy="933451"/>
          </a:xfrm>
          <a:prstGeom prst="ellipse">
            <a:avLst/>
          </a:prstGeom>
          <a:solidFill>
            <a:schemeClr val="accent5"/>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US" altLang="en-GB" b="1" dirty="0">
                <a:latin typeface="微软雅黑" panose="020B0503020204020204" charset="-122"/>
                <a:ea typeface="微软雅黑" panose="020B0503020204020204" charset="-122"/>
                <a:sym typeface="思源宋体" panose="02020700000000000000" pitchFamily="18" charset="-122"/>
              </a:rPr>
              <a:t>3</a:t>
            </a:r>
            <a:endParaRPr lang="en-US" alt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125" name="Group 4"/>
          <p:cNvGrpSpPr>
            <a:grpSpLocks noChangeAspect="1"/>
          </p:cNvGrpSpPr>
          <p:nvPr/>
        </p:nvGrpSpPr>
        <p:grpSpPr bwMode="auto">
          <a:xfrm>
            <a:off x="8442566" y="2519380"/>
            <a:ext cx="1981200" cy="2076451"/>
            <a:chOff x="1136" y="1115"/>
            <a:chExt cx="1248" cy="1308"/>
          </a:xfrm>
        </p:grpSpPr>
        <p:sp>
          <p:nvSpPr>
            <p:cNvPr id="12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2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2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2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138" name="TextBox 137"/>
          <p:cNvSpPr txBox="1"/>
          <p:nvPr/>
        </p:nvSpPr>
        <p:spPr>
          <a:xfrm>
            <a:off x="9029048" y="2655388"/>
            <a:ext cx="801370" cy="368300"/>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139" name="Rectangle 138"/>
          <p:cNvSpPr/>
          <p:nvPr/>
        </p:nvSpPr>
        <p:spPr>
          <a:xfrm>
            <a:off x="8653000" y="3108342"/>
            <a:ext cx="1560332" cy="706755"/>
          </a:xfrm>
          <a:prstGeom prst="rect">
            <a:avLst/>
          </a:prstGeom>
        </p:spPr>
        <p:txBody>
          <a:bodyPr wrap="square">
            <a:spAutoFit/>
          </a:bodyPr>
          <a:p>
            <a:pPr algn="ctr"/>
            <a:r>
              <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个性的心理结构</a:t>
            </a:r>
            <a:endParaRPr lang="zh-CN" altLang="en-GB" sz="20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grpSp>
        <p:nvGrpSpPr>
          <p:cNvPr id="2069" name="Group 2068"/>
          <p:cNvGrpSpPr/>
          <p:nvPr/>
        </p:nvGrpSpPr>
        <p:grpSpPr>
          <a:xfrm>
            <a:off x="2328890" y="4023680"/>
            <a:ext cx="309563" cy="311151"/>
            <a:chOff x="2391755" y="3265489"/>
            <a:chExt cx="309562" cy="311150"/>
          </a:xfrm>
        </p:grpSpPr>
        <p:sp>
          <p:nvSpPr>
            <p:cNvPr id="156" name="Freeform 15"/>
            <p:cNvSpPr>
              <a:spLocks noEditPoints="1"/>
            </p:cNvSpPr>
            <p:nvPr/>
          </p:nvSpPr>
          <p:spPr bwMode="auto">
            <a:xfrm>
              <a:off x="2391755" y="3298826"/>
              <a:ext cx="276225" cy="277813"/>
            </a:xfrm>
            <a:custGeom>
              <a:avLst/>
              <a:gdLst>
                <a:gd name="T0" fmla="*/ 68 w 152"/>
                <a:gd name="T1" fmla="*/ 8 h 152"/>
                <a:gd name="T2" fmla="*/ 68 w 152"/>
                <a:gd name="T3" fmla="*/ 76 h 152"/>
                <a:gd name="T4" fmla="*/ 68 w 152"/>
                <a:gd name="T5" fmla="*/ 84 h 152"/>
                <a:gd name="T6" fmla="*/ 76 w 152"/>
                <a:gd name="T7" fmla="*/ 84 h 152"/>
                <a:gd name="T8" fmla="*/ 143 w 152"/>
                <a:gd name="T9" fmla="*/ 84 h 152"/>
                <a:gd name="T10" fmla="*/ 76 w 152"/>
                <a:gd name="T11" fmla="*/ 144 h 152"/>
                <a:gd name="T12" fmla="*/ 8 w 152"/>
                <a:gd name="T13" fmla="*/ 76 h 152"/>
                <a:gd name="T14" fmla="*/ 68 w 152"/>
                <a:gd name="T15" fmla="*/ 8 h 152"/>
                <a:gd name="T16" fmla="*/ 76 w 152"/>
                <a:gd name="T17" fmla="*/ 0 h 152"/>
                <a:gd name="T18" fmla="*/ 75 w 152"/>
                <a:gd name="T19" fmla="*/ 0 h 152"/>
                <a:gd name="T20" fmla="*/ 0 w 152"/>
                <a:gd name="T21" fmla="*/ 76 h 152"/>
                <a:gd name="T22" fmla="*/ 76 w 152"/>
                <a:gd name="T23" fmla="*/ 152 h 152"/>
                <a:gd name="T24" fmla="*/ 152 w 152"/>
                <a:gd name="T25" fmla="*/ 76 h 152"/>
                <a:gd name="T26" fmla="*/ 76 w 152"/>
                <a:gd name="T27" fmla="*/ 76 h 152"/>
                <a:gd name="T28" fmla="*/ 76 w 15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52">
                  <a:moveTo>
                    <a:pt x="68" y="8"/>
                  </a:moveTo>
                  <a:cubicBezTo>
                    <a:pt x="68" y="76"/>
                    <a:pt x="68" y="76"/>
                    <a:pt x="68" y="76"/>
                  </a:cubicBezTo>
                  <a:cubicBezTo>
                    <a:pt x="68" y="84"/>
                    <a:pt x="68" y="84"/>
                    <a:pt x="68" y="84"/>
                  </a:cubicBezTo>
                  <a:cubicBezTo>
                    <a:pt x="76" y="84"/>
                    <a:pt x="76" y="84"/>
                    <a:pt x="76" y="84"/>
                  </a:cubicBezTo>
                  <a:cubicBezTo>
                    <a:pt x="143" y="84"/>
                    <a:pt x="143" y="84"/>
                    <a:pt x="143" y="84"/>
                  </a:cubicBezTo>
                  <a:cubicBezTo>
                    <a:pt x="139" y="117"/>
                    <a:pt x="111" y="144"/>
                    <a:pt x="76" y="144"/>
                  </a:cubicBezTo>
                  <a:cubicBezTo>
                    <a:pt x="38" y="144"/>
                    <a:pt x="8" y="113"/>
                    <a:pt x="8" y="76"/>
                  </a:cubicBezTo>
                  <a:cubicBezTo>
                    <a:pt x="8" y="41"/>
                    <a:pt x="34" y="12"/>
                    <a:pt x="68" y="8"/>
                  </a:cubicBezTo>
                  <a:moveTo>
                    <a:pt x="76" y="0"/>
                  </a:moveTo>
                  <a:cubicBezTo>
                    <a:pt x="75" y="0"/>
                    <a:pt x="75" y="0"/>
                    <a:pt x="75" y="0"/>
                  </a:cubicBezTo>
                  <a:cubicBezTo>
                    <a:pt x="34" y="0"/>
                    <a:pt x="0" y="34"/>
                    <a:pt x="0" y="76"/>
                  </a:cubicBezTo>
                  <a:cubicBezTo>
                    <a:pt x="0" y="118"/>
                    <a:pt x="34" y="152"/>
                    <a:pt x="76" y="152"/>
                  </a:cubicBezTo>
                  <a:cubicBezTo>
                    <a:pt x="118" y="152"/>
                    <a:pt x="152" y="118"/>
                    <a:pt x="152" y="76"/>
                  </a:cubicBezTo>
                  <a:cubicBezTo>
                    <a:pt x="76" y="76"/>
                    <a:pt x="76" y="76"/>
                    <a:pt x="76" y="76"/>
                  </a:cubicBezTo>
                  <a:cubicBezTo>
                    <a:pt x="76" y="0"/>
                    <a:pt x="76" y="0"/>
                    <a:pt x="76"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57" name="Freeform 16"/>
            <p:cNvSpPr>
              <a:spLocks noEditPoints="1"/>
            </p:cNvSpPr>
            <p:nvPr/>
          </p:nvSpPr>
          <p:spPr bwMode="auto">
            <a:xfrm>
              <a:off x="2552092" y="3265489"/>
              <a:ext cx="149225" cy="150813"/>
            </a:xfrm>
            <a:custGeom>
              <a:avLst/>
              <a:gdLst>
                <a:gd name="T0" fmla="*/ 8 w 82"/>
                <a:gd name="T1" fmla="*/ 8 h 82"/>
                <a:gd name="T2" fmla="*/ 74 w 82"/>
                <a:gd name="T3" fmla="*/ 74 h 82"/>
                <a:gd name="T4" fmla="*/ 8 w 82"/>
                <a:gd name="T5" fmla="*/ 74 h 82"/>
                <a:gd name="T6" fmla="*/ 8 w 82"/>
                <a:gd name="T7" fmla="*/ 8 h 82"/>
                <a:gd name="T8" fmla="*/ 0 w 82"/>
                <a:gd name="T9" fmla="*/ 0 h 82"/>
                <a:gd name="T10" fmla="*/ 0 w 82"/>
                <a:gd name="T11" fmla="*/ 82 h 82"/>
                <a:gd name="T12" fmla="*/ 82 w 82"/>
                <a:gd name="T13" fmla="*/ 82 h 82"/>
                <a:gd name="T14" fmla="*/ 0 w 82"/>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2">
                  <a:moveTo>
                    <a:pt x="8" y="8"/>
                  </a:moveTo>
                  <a:cubicBezTo>
                    <a:pt x="42" y="12"/>
                    <a:pt x="70" y="39"/>
                    <a:pt x="74" y="74"/>
                  </a:cubicBezTo>
                  <a:cubicBezTo>
                    <a:pt x="8" y="74"/>
                    <a:pt x="8" y="74"/>
                    <a:pt x="8" y="74"/>
                  </a:cubicBezTo>
                  <a:cubicBezTo>
                    <a:pt x="8" y="51"/>
                    <a:pt x="8" y="22"/>
                    <a:pt x="8" y="8"/>
                  </a:cubicBezTo>
                  <a:moveTo>
                    <a:pt x="0" y="0"/>
                  </a:moveTo>
                  <a:cubicBezTo>
                    <a:pt x="0" y="0"/>
                    <a:pt x="0" y="82"/>
                    <a:pt x="0" y="82"/>
                  </a:cubicBezTo>
                  <a:cubicBezTo>
                    <a:pt x="82" y="82"/>
                    <a:pt x="82" y="82"/>
                    <a:pt x="82" y="82"/>
                  </a:cubicBezTo>
                  <a:cubicBezTo>
                    <a:pt x="82" y="37"/>
                    <a:pt x="45" y="0"/>
                    <a:pt x="0"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grpSp>
        <p:nvGrpSpPr>
          <p:cNvPr id="2071" name="Group 19"/>
          <p:cNvGrpSpPr>
            <a:grpSpLocks noChangeAspect="1"/>
          </p:cNvGrpSpPr>
          <p:nvPr/>
        </p:nvGrpSpPr>
        <p:grpSpPr bwMode="auto">
          <a:xfrm>
            <a:off x="5699810" y="3975118"/>
            <a:ext cx="404025" cy="359713"/>
            <a:chOff x="3684" y="2022"/>
            <a:chExt cx="310" cy="276"/>
          </a:xfrm>
        </p:grpSpPr>
        <p:sp>
          <p:nvSpPr>
            <p:cNvPr id="2073" name="Freeform 20"/>
            <p:cNvSpPr>
              <a:spLocks noEditPoints="1"/>
            </p:cNvSpPr>
            <p:nvPr/>
          </p:nvSpPr>
          <p:spPr bwMode="auto">
            <a:xfrm>
              <a:off x="3684" y="2022"/>
              <a:ext cx="310" cy="276"/>
            </a:xfrm>
            <a:custGeom>
              <a:avLst/>
              <a:gdLst>
                <a:gd name="T0" fmla="*/ 80 w 160"/>
                <a:gd name="T1" fmla="*/ 0 h 142"/>
                <a:gd name="T2" fmla="*/ 0 w 160"/>
                <a:gd name="T3" fmla="*/ 62 h 142"/>
                <a:gd name="T4" fmla="*/ 30 w 160"/>
                <a:gd name="T5" fmla="*/ 109 h 142"/>
                <a:gd name="T6" fmla="*/ 30 w 160"/>
                <a:gd name="T7" fmla="*/ 142 h 142"/>
                <a:gd name="T8" fmla="*/ 65 w 160"/>
                <a:gd name="T9" fmla="*/ 122 h 142"/>
                <a:gd name="T10" fmla="*/ 80 w 160"/>
                <a:gd name="T11" fmla="*/ 123 h 142"/>
                <a:gd name="T12" fmla="*/ 160 w 160"/>
                <a:gd name="T13" fmla="*/ 65 h 142"/>
                <a:gd name="T14" fmla="*/ 80 w 160"/>
                <a:gd name="T15" fmla="*/ 0 h 142"/>
                <a:gd name="T16" fmla="*/ 80 w 160"/>
                <a:gd name="T17" fmla="*/ 114 h 142"/>
                <a:gd name="T18" fmla="*/ 63 w 160"/>
                <a:gd name="T19" fmla="*/ 112 h 142"/>
                <a:gd name="T20" fmla="*/ 40 w 160"/>
                <a:gd name="T21" fmla="*/ 125 h 142"/>
                <a:gd name="T22" fmla="*/ 40 w 160"/>
                <a:gd name="T23" fmla="*/ 104 h 142"/>
                <a:gd name="T24" fmla="*/ 10 w 160"/>
                <a:gd name="T25" fmla="*/ 62 h 142"/>
                <a:gd name="T26" fmla="*/ 80 w 160"/>
                <a:gd name="T27" fmla="*/ 9 h 142"/>
                <a:gd name="T28" fmla="*/ 150 w 160"/>
                <a:gd name="T29" fmla="*/ 65 h 142"/>
                <a:gd name="T30" fmla="*/ 80 w 160"/>
                <a:gd name="T31" fmla="*/ 11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42">
                  <a:moveTo>
                    <a:pt x="80" y="0"/>
                  </a:moveTo>
                  <a:cubicBezTo>
                    <a:pt x="36" y="0"/>
                    <a:pt x="0" y="26"/>
                    <a:pt x="0" y="62"/>
                  </a:cubicBezTo>
                  <a:cubicBezTo>
                    <a:pt x="0" y="82"/>
                    <a:pt x="12" y="97"/>
                    <a:pt x="30" y="109"/>
                  </a:cubicBezTo>
                  <a:cubicBezTo>
                    <a:pt x="30" y="142"/>
                    <a:pt x="30" y="142"/>
                    <a:pt x="30" y="142"/>
                  </a:cubicBezTo>
                  <a:cubicBezTo>
                    <a:pt x="65" y="122"/>
                    <a:pt x="65" y="122"/>
                    <a:pt x="65" y="122"/>
                  </a:cubicBezTo>
                  <a:cubicBezTo>
                    <a:pt x="70" y="123"/>
                    <a:pt x="75" y="123"/>
                    <a:pt x="80" y="123"/>
                  </a:cubicBezTo>
                  <a:cubicBezTo>
                    <a:pt x="124" y="123"/>
                    <a:pt x="160" y="101"/>
                    <a:pt x="160" y="65"/>
                  </a:cubicBezTo>
                  <a:cubicBezTo>
                    <a:pt x="160" y="29"/>
                    <a:pt x="124" y="0"/>
                    <a:pt x="80" y="0"/>
                  </a:cubicBezTo>
                  <a:close/>
                  <a:moveTo>
                    <a:pt x="80" y="114"/>
                  </a:moveTo>
                  <a:cubicBezTo>
                    <a:pt x="74" y="114"/>
                    <a:pt x="68" y="113"/>
                    <a:pt x="63" y="112"/>
                  </a:cubicBezTo>
                  <a:cubicBezTo>
                    <a:pt x="40" y="125"/>
                    <a:pt x="40" y="125"/>
                    <a:pt x="40" y="125"/>
                  </a:cubicBezTo>
                  <a:cubicBezTo>
                    <a:pt x="40" y="104"/>
                    <a:pt x="40" y="104"/>
                    <a:pt x="40" y="104"/>
                  </a:cubicBezTo>
                  <a:cubicBezTo>
                    <a:pt x="22" y="94"/>
                    <a:pt x="10" y="81"/>
                    <a:pt x="10" y="62"/>
                  </a:cubicBezTo>
                  <a:cubicBezTo>
                    <a:pt x="10" y="31"/>
                    <a:pt x="41" y="9"/>
                    <a:pt x="80" y="9"/>
                  </a:cubicBezTo>
                  <a:cubicBezTo>
                    <a:pt x="118" y="9"/>
                    <a:pt x="150" y="34"/>
                    <a:pt x="150" y="65"/>
                  </a:cubicBezTo>
                  <a:cubicBezTo>
                    <a:pt x="150" y="95"/>
                    <a:pt x="118" y="114"/>
                    <a:pt x="80" y="114"/>
                  </a:cubicBezTo>
                  <a:close/>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74" name="Oval 21"/>
            <p:cNvSpPr>
              <a:spLocks noChangeArrowheads="1"/>
            </p:cNvSpPr>
            <p:nvPr/>
          </p:nvSpPr>
          <p:spPr bwMode="auto">
            <a:xfrm>
              <a:off x="381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75" name="Oval 22"/>
            <p:cNvSpPr>
              <a:spLocks noChangeArrowheads="1"/>
            </p:cNvSpPr>
            <p:nvPr/>
          </p:nvSpPr>
          <p:spPr bwMode="auto">
            <a:xfrm>
              <a:off x="387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076" name="Oval 23"/>
            <p:cNvSpPr>
              <a:spLocks noChangeArrowheads="1"/>
            </p:cNvSpPr>
            <p:nvPr/>
          </p:nvSpPr>
          <p:spPr bwMode="auto">
            <a:xfrm>
              <a:off x="375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grpSp>
        <p:nvGrpSpPr>
          <p:cNvPr id="2078" name="Group 26"/>
          <p:cNvGrpSpPr>
            <a:grpSpLocks noChangeAspect="1"/>
          </p:cNvGrpSpPr>
          <p:nvPr/>
        </p:nvGrpSpPr>
        <p:grpSpPr bwMode="auto">
          <a:xfrm>
            <a:off x="9266107" y="3982160"/>
            <a:ext cx="334117" cy="312941"/>
            <a:chOff x="3697" y="2028"/>
            <a:chExt cx="284" cy="266"/>
          </a:xfrm>
        </p:grpSpPr>
        <p:sp>
          <p:nvSpPr>
            <p:cNvPr id="32" name="Freeform 27"/>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33" name="Freeform 28"/>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74" name="文本框 2"/>
          <p:cNvSpPr txBox="1"/>
          <p:nvPr/>
        </p:nvSpPr>
        <p:spPr>
          <a:xfrm>
            <a:off x="4535170" y="914400"/>
            <a:ext cx="2734310" cy="518160"/>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defTabSz="913765" fontAlgn="base">
              <a:spcBef>
                <a:spcPct val="0"/>
              </a:spcBef>
              <a:spcAft>
                <a:spcPct val="0"/>
              </a:spcAft>
            </a:pPr>
            <a:r>
              <a:rPr lang="zh-CN" altLang="en-US" sz="2800" b="1" dirty="0">
                <a:solidFill>
                  <a:schemeClr val="accent2"/>
                </a:solidFill>
                <a:latin typeface="微软雅黑" panose="020B0503020204020204" charset="-122"/>
                <a:ea typeface="微软雅黑" panose="020B0503020204020204" charset="-122"/>
                <a:sym typeface="思源宋体" panose="02020700000000000000" pitchFamily="18" charset="-122"/>
              </a:rPr>
              <a:t>知识梳理</a:t>
            </a:r>
            <a:endParaRPr lang="zh-CN" altLang="en-US" sz="2800" b="1" dirty="0">
              <a:solidFill>
                <a:schemeClr val="accent2"/>
              </a:solidFill>
              <a:latin typeface="微软雅黑" panose="020B0503020204020204" charset="-122"/>
              <a:ea typeface="微软雅黑" panose="020B0503020204020204" charset="-122"/>
              <a:sym typeface="思源宋体" panose="02020700000000000000"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49"/>
                                        </p:tgtEl>
                                        <p:attrNameLst>
                                          <p:attrName>style.visibility</p:attrName>
                                        </p:attrNameLst>
                                      </p:cBhvr>
                                      <p:to>
                                        <p:strVal val="visible"/>
                                      </p:to>
                                    </p:set>
                                    <p:animEffect transition="in" filter="randombar(horizontal)">
                                      <p:cBhvr>
                                        <p:cTn id="11" dur="500"/>
                                        <p:tgtEl>
                                          <p:spTgt spid="204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randombar(horizontal)">
                                      <p:cBhvr>
                                        <p:cTn id="15" dur="500"/>
                                        <p:tgtEl>
                                          <p:spTgt spid="205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069"/>
                                        </p:tgtEl>
                                        <p:attrNameLst>
                                          <p:attrName>style.visibility</p:attrName>
                                        </p:attrNameLst>
                                      </p:cBhvr>
                                      <p:to>
                                        <p:strVal val="visible"/>
                                      </p:to>
                                    </p:set>
                                    <p:animEffect transition="in" filter="randombar(horizontal)">
                                      <p:cBhvr>
                                        <p:cTn id="19" dur="500"/>
                                        <p:tgtEl>
                                          <p:spTgt spid="206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067"/>
                                        </p:tgtEl>
                                        <p:attrNameLst>
                                          <p:attrName>style.visibility</p:attrName>
                                        </p:attrNameLst>
                                      </p:cBhvr>
                                      <p:to>
                                        <p:strVal val="visible"/>
                                      </p:to>
                                    </p:set>
                                    <p:animEffect transition="in" filter="randombar(horizontal)">
                                      <p:cBhvr>
                                        <p:cTn id="23" dur="500"/>
                                        <p:tgtEl>
                                          <p:spTgt spid="206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randombar(horizontal)">
                                      <p:cBhvr>
                                        <p:cTn id="27" dur="500"/>
                                        <p:tgtEl>
                                          <p:spTgt spid="10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randombar(horizontal)">
                                      <p:cBhvr>
                                        <p:cTn id="31" dur="500"/>
                                        <p:tgtEl>
                                          <p:spTgt spid="108"/>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randombar(horizontal)">
                                      <p:cBhvr>
                                        <p:cTn id="35" dur="500"/>
                                        <p:tgtEl>
                                          <p:spTgt spid="10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071"/>
                                        </p:tgtEl>
                                        <p:attrNameLst>
                                          <p:attrName>style.visibility</p:attrName>
                                        </p:attrNameLst>
                                      </p:cBhvr>
                                      <p:to>
                                        <p:strVal val="visible"/>
                                      </p:to>
                                    </p:set>
                                    <p:animEffect transition="in" filter="randombar(horizontal)">
                                      <p:cBhvr>
                                        <p:cTn id="39" dur="500"/>
                                        <p:tgtEl>
                                          <p:spTgt spid="2071"/>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randombar(horizontal)">
                                      <p:cBhvr>
                                        <p:cTn id="43" dur="500"/>
                                        <p:tgtEl>
                                          <p:spTgt spid="12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23"/>
                                        </p:tgtEl>
                                        <p:attrNameLst>
                                          <p:attrName>style.visibility</p:attrName>
                                        </p:attrNameLst>
                                      </p:cBhvr>
                                      <p:to>
                                        <p:strVal val="visible"/>
                                      </p:to>
                                    </p:set>
                                    <p:animEffect transition="in" filter="randombar(horizontal)">
                                      <p:cBhvr>
                                        <p:cTn id="47" dur="500"/>
                                        <p:tgtEl>
                                          <p:spTgt spid="12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24"/>
                                        </p:tgtEl>
                                        <p:attrNameLst>
                                          <p:attrName>style.visibility</p:attrName>
                                        </p:attrNameLst>
                                      </p:cBhvr>
                                      <p:to>
                                        <p:strVal val="visible"/>
                                      </p:to>
                                    </p:set>
                                    <p:animEffect transition="in" filter="randombar(horizontal)">
                                      <p:cBhvr>
                                        <p:cTn id="51" dur="500"/>
                                        <p:tgtEl>
                                          <p:spTgt spid="124"/>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randombar(horizontal)">
                                      <p:cBhvr>
                                        <p:cTn id="55" dur="500"/>
                                        <p:tgtEl>
                                          <p:spTgt spid="125"/>
                                        </p:tgtEl>
                                      </p:cBhvr>
                                    </p:animEffect>
                                  </p:childTnLst>
                                </p:cTn>
                              </p:par>
                            </p:childTnLst>
                          </p:cTn>
                        </p:par>
                        <p:par>
                          <p:cTn id="56" fill="hold">
                            <p:stCondLst>
                              <p:cond delay="6500"/>
                            </p:stCondLst>
                            <p:childTnLst>
                              <p:par>
                                <p:cTn id="57" presetID="14" presetClass="entr" presetSubtype="10" fill="hold" nodeType="afterEffect">
                                  <p:stCondLst>
                                    <p:cond delay="0"/>
                                  </p:stCondLst>
                                  <p:childTnLst>
                                    <p:set>
                                      <p:cBhvr>
                                        <p:cTn id="58" dur="1" fill="hold">
                                          <p:stCondLst>
                                            <p:cond delay="0"/>
                                          </p:stCondLst>
                                        </p:cTn>
                                        <p:tgtEl>
                                          <p:spTgt spid="2078"/>
                                        </p:tgtEl>
                                        <p:attrNameLst>
                                          <p:attrName>style.visibility</p:attrName>
                                        </p:attrNameLst>
                                      </p:cBhvr>
                                      <p:to>
                                        <p:strVal val="visible"/>
                                      </p:to>
                                    </p:set>
                                    <p:animEffect transition="in" filter="randombar(horizontal)">
                                      <p:cBhvr>
                                        <p:cTn id="59" dur="500"/>
                                        <p:tgtEl>
                                          <p:spTgt spid="2078"/>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randombar(horizontal)">
                                      <p:cBhvr>
                                        <p:cTn id="63" dur="500"/>
                                        <p:tgtEl>
                                          <p:spTgt spid="138"/>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39"/>
                                        </p:tgtEl>
                                        <p:attrNameLst>
                                          <p:attrName>style.visibility</p:attrName>
                                        </p:attrNameLst>
                                      </p:cBhvr>
                                      <p:to>
                                        <p:strVal val="visible"/>
                                      </p:to>
                                    </p:set>
                                    <p:animEffect transition="in" filter="randombar(horizontal)">
                                      <p:cBhvr>
                                        <p:cTn id="6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bldLvl="0" animBg="1"/>
      <p:bldP spid="2067" grpId="0"/>
      <p:bldP spid="107" grpId="0"/>
      <p:bldP spid="108" grpId="0" bldLvl="0" animBg="1"/>
      <p:bldP spid="122" grpId="0"/>
      <p:bldP spid="123" grpId="0"/>
      <p:bldP spid="124" grpId="0" bldLvl="0" animBg="1"/>
      <p:bldP spid="138" grpId="0"/>
      <p:bldP spid="1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一、什么是个性</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4" name="图形 13"/>
          <p:cNvPicPr>
            <a:picLocks noChangeAspect="1"/>
          </p:cNvPicPr>
          <p:nvPr/>
        </p:nvPicPr>
        <p:blipFill>
          <a:blip r:embed="rId3"/>
          <a:stretch>
            <a:fillRect/>
          </a:stretch>
        </p:blipFill>
        <p:spPr>
          <a:xfrm>
            <a:off x="10650387" y="1700527"/>
            <a:ext cx="501660" cy="501660"/>
          </a:xfrm>
          <a:prstGeom prst="rect">
            <a:avLst/>
          </a:prstGeom>
          <a:effectLst>
            <a:outerShdw blurRad="12700" dist="12700" dir="2700000" algn="tl" rotWithShape="0">
              <a:prstClr val="black">
                <a:alpha val="40000"/>
              </a:prstClr>
            </a:outerShdw>
          </a:effectLst>
        </p:spPr>
      </p:pic>
      <p:grpSp>
        <p:nvGrpSpPr>
          <p:cNvPr id="27" name="组合 26"/>
          <p:cNvGrpSpPr/>
          <p:nvPr/>
        </p:nvGrpSpPr>
        <p:grpSpPr>
          <a:xfrm>
            <a:off x="1075690" y="2040255"/>
            <a:ext cx="10041255" cy="3418840"/>
            <a:chOff x="2852316" y="1687297"/>
            <a:chExt cx="8161536" cy="2826928"/>
          </a:xfrm>
        </p:grpSpPr>
        <p:sp>
          <p:nvSpPr>
            <p:cNvPr id="7" name="矩形 6"/>
            <p:cNvSpPr/>
            <p:nvPr/>
          </p:nvSpPr>
          <p:spPr>
            <a:xfrm>
              <a:off x="6813327" y="2695803"/>
              <a:ext cx="4200525" cy="1462820"/>
            </a:xfrm>
            <a:prstGeom prst="rect">
              <a:avLst/>
            </a:prstGeom>
          </p:spPr>
          <p:txBody>
            <a:bodyPr wrap="square" lIns="91412" tIns="45705" rIns="91412" bIns="45705">
              <a:spAutoFit/>
            </a:bodyPr>
            <a:lstStyle/>
            <a:p>
              <a:pPr algn="just" defTabSz="913765">
                <a:lnSpc>
                  <a:spcPct val="130000"/>
                </a:lnSpc>
                <a:defRPr/>
              </a:pPr>
              <a:r>
                <a:rPr lang="en-US" altLang="zh-CN" sz="28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rPr>
                <a:t>      </a:t>
              </a:r>
              <a:r>
                <a:rPr lang="en-US" altLang="zh-CN"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 </a:t>
              </a:r>
              <a:r>
                <a:rPr lang="zh-CN" altLang="en-US"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指个体在物质和交往活动中形成的具有社会意义的稳定的心理特征系统。</a:t>
              </a:r>
              <a:endParaRPr lang="zh-CN" altLang="en-US"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sp>
          <p:nvSpPr>
            <p:cNvPr id="8" name="矩形 7"/>
            <p:cNvSpPr/>
            <p:nvPr/>
          </p:nvSpPr>
          <p:spPr>
            <a:xfrm>
              <a:off x="6813084" y="1914648"/>
              <a:ext cx="2761802" cy="481481"/>
            </a:xfrm>
            <a:prstGeom prst="rect">
              <a:avLst/>
            </a:prstGeom>
          </p:spPr>
          <p:txBody>
            <a:bodyPr wrap="square" lIns="91412" tIns="45705" rIns="91412" bIns="45705">
              <a:spAutoFit/>
            </a:bodyPr>
            <a:lstStyle/>
            <a:p>
              <a:pPr defTabSz="913765">
                <a:defRPr/>
              </a:pPr>
              <a:r>
                <a:rPr lang="en-US" altLang="zh-CN" sz="3200" b="1" dirty="0">
                  <a:solidFill>
                    <a:prstClr val="black">
                      <a:lumMod val="75000"/>
                      <a:lumOff val="25000"/>
                    </a:prstClr>
                  </a:solidFill>
                  <a:latin typeface="微软雅黑" panose="020B0503020204020204" charset="-122"/>
                  <a:ea typeface="微软雅黑" panose="020B0503020204020204" charset="-122"/>
                  <a:sym typeface="思源宋体" panose="02020700000000000000" pitchFamily="18" charset="-122"/>
                </a:rPr>
                <a:t>——</a:t>
              </a:r>
              <a:r>
                <a:rPr lang="zh-CN" altLang="en-US" sz="3200" b="1" dirty="0">
                  <a:solidFill>
                    <a:prstClr val="black">
                      <a:lumMod val="75000"/>
                      <a:lumOff val="25000"/>
                    </a:prstClr>
                  </a:solidFill>
                  <a:latin typeface="微软雅黑" panose="020B0503020204020204" charset="-122"/>
                  <a:ea typeface="微软雅黑" panose="020B0503020204020204" charset="-122"/>
                  <a:sym typeface="思源宋体" panose="02020700000000000000" pitchFamily="18" charset="-122"/>
                </a:rPr>
                <a:t>个性</a:t>
              </a:r>
              <a:endParaRPr lang="zh-CN" altLang="en-US" sz="3200" b="1" dirty="0">
                <a:solidFill>
                  <a:prstClr val="black">
                    <a:lumMod val="75000"/>
                    <a:lumOff val="25000"/>
                  </a:prstClr>
                </a:solidFill>
                <a:latin typeface="微软雅黑" panose="020B0503020204020204" charset="-122"/>
                <a:ea typeface="微软雅黑" panose="020B0503020204020204" charset="-122"/>
                <a:sym typeface="思源宋体" panose="02020700000000000000" pitchFamily="18" charset="-122"/>
              </a:endParaRPr>
            </a:p>
          </p:txBody>
        </p:sp>
        <p:grpSp>
          <p:nvGrpSpPr>
            <p:cNvPr id="9" name="组合 8"/>
            <p:cNvGrpSpPr/>
            <p:nvPr/>
          </p:nvGrpSpPr>
          <p:grpSpPr>
            <a:xfrm>
              <a:off x="2852316" y="1687297"/>
              <a:ext cx="3807332" cy="2826928"/>
              <a:chOff x="2852316" y="1687297"/>
              <a:chExt cx="3807332" cy="2826928"/>
            </a:xfrm>
          </p:grpSpPr>
          <p:sp>
            <p:nvSpPr>
              <p:cNvPr id="10" name="椭圆 9"/>
              <p:cNvSpPr/>
              <p:nvPr/>
            </p:nvSpPr>
            <p:spPr>
              <a:xfrm>
                <a:off x="2852316" y="3135005"/>
                <a:ext cx="1378794" cy="13792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1" name="椭圆 10"/>
              <p:cNvSpPr/>
              <p:nvPr/>
            </p:nvSpPr>
            <p:spPr>
              <a:xfrm>
                <a:off x="4217800" y="2907031"/>
                <a:ext cx="741799" cy="7420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2" name="椭圆 11"/>
              <p:cNvSpPr/>
              <p:nvPr/>
            </p:nvSpPr>
            <p:spPr>
              <a:xfrm>
                <a:off x="4902521" y="1732001"/>
                <a:ext cx="1757127" cy="17576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3" name="椭圆 12"/>
              <p:cNvSpPr/>
              <p:nvPr/>
            </p:nvSpPr>
            <p:spPr>
              <a:xfrm>
                <a:off x="3485265" y="2206229"/>
                <a:ext cx="904627" cy="9049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4" name="椭圆 13"/>
              <p:cNvSpPr/>
              <p:nvPr/>
            </p:nvSpPr>
            <p:spPr>
              <a:xfrm>
                <a:off x="4513487" y="1687297"/>
                <a:ext cx="389035" cy="38915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7" name="椭圆 16"/>
              <p:cNvSpPr/>
              <p:nvPr/>
            </p:nvSpPr>
            <p:spPr>
              <a:xfrm>
                <a:off x="4436720" y="2259496"/>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18" name="椭圆 17"/>
              <p:cNvSpPr/>
              <p:nvPr/>
            </p:nvSpPr>
            <p:spPr>
              <a:xfrm>
                <a:off x="5033044" y="3431947"/>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grpSp>
            <p:nvGrpSpPr>
              <p:cNvPr id="19" name="组合 18"/>
              <p:cNvGrpSpPr/>
              <p:nvPr/>
            </p:nvGrpSpPr>
            <p:grpSpPr>
              <a:xfrm>
                <a:off x="3769723" y="2486984"/>
                <a:ext cx="385634" cy="343395"/>
                <a:chOff x="6699251" y="2735263"/>
                <a:chExt cx="404812" cy="360362"/>
              </a:xfrm>
              <a:solidFill>
                <a:schemeClr val="bg1"/>
              </a:solidFill>
            </p:grpSpPr>
            <p:sp>
              <p:nvSpPr>
                <p:cNvPr id="23"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1883" tIns="60941" rIns="121883" bIns="60941" numCol="1" anchor="t" anchorCtr="0" compatLnSpc="1"/>
                <a:lstStyle/>
                <a:p>
                  <a:pP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24"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1883" tIns="60941" rIns="121883" bIns="60941" numCol="1" anchor="t" anchorCtr="0" compatLnSpc="1"/>
                <a:lstStyle/>
                <a:p>
                  <a:pP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25"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1883" tIns="60941" rIns="121883" bIns="60941" numCol="1" anchor="t" anchorCtr="0" compatLnSpc="1"/>
                <a:lstStyle/>
                <a:p>
                  <a:pP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28"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1883" tIns="60941" rIns="121883" bIns="60941" numCol="1" anchor="t" anchorCtr="0" compatLnSpc="1"/>
                <a:lstStyle/>
                <a:p>
                  <a:pP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grpSp>
          <p:sp>
            <p:nvSpPr>
              <p:cNvPr id="29" name="KSO_Shape"/>
              <p:cNvSpPr/>
              <p:nvPr/>
            </p:nvSpPr>
            <p:spPr>
              <a:xfrm>
                <a:off x="5411046" y="2272353"/>
                <a:ext cx="762203" cy="6023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323900" anchor="ctr"/>
              <a:lstStyle/>
              <a:p>
                <a:pPr algn="ctr" defTabSz="913765">
                  <a:defRPr/>
                </a:pPr>
                <a:endParaRPr lang="zh-CN" altLang="en-US" sz="24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30" name="KSO_Shape"/>
              <p:cNvSpPr/>
              <p:nvPr/>
            </p:nvSpPr>
            <p:spPr bwMode="auto">
              <a:xfrm>
                <a:off x="4434205" y="3135006"/>
                <a:ext cx="304417" cy="28217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3765">
                  <a:defRPr/>
                </a:pPr>
                <a:endParaRPr lang="zh-CN" altLang="en-US" sz="24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sp>
            <p:nvSpPr>
              <p:cNvPr id="31" name="KSO_Shape"/>
              <p:cNvSpPr/>
              <p:nvPr/>
            </p:nvSpPr>
            <p:spPr bwMode="auto">
              <a:xfrm>
                <a:off x="3272170" y="3520181"/>
                <a:ext cx="565445" cy="560907"/>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3765">
                  <a:defRPr/>
                </a:pPr>
                <a:endParaRPr lang="zh-CN" altLang="en-US" sz="24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二、个性的特性</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4" name="图形 13"/>
          <p:cNvPicPr>
            <a:picLocks noChangeAspect="1"/>
          </p:cNvPicPr>
          <p:nvPr/>
        </p:nvPicPr>
        <p:blipFill>
          <a:blip r:embed="rId3"/>
          <a:stretch>
            <a:fillRect/>
          </a:stretch>
        </p:blipFill>
        <p:spPr>
          <a:xfrm>
            <a:off x="10650387" y="1700527"/>
            <a:ext cx="501660" cy="501660"/>
          </a:xfrm>
          <a:prstGeom prst="rect">
            <a:avLst/>
          </a:prstGeom>
          <a:effectLst>
            <a:outerShdw blurRad="12700" dist="12700" dir="2700000" algn="tl" rotWithShape="0">
              <a:prstClr val="black">
                <a:alpha val="40000"/>
              </a:prstClr>
            </a:outerShdw>
          </a:effectLst>
        </p:spPr>
      </p:pic>
      <p:sp>
        <p:nvSpPr>
          <p:cNvPr id="2" name="箭头3"/>
          <p:cNvSpPr/>
          <p:nvPr/>
        </p:nvSpPr>
        <p:spPr bwMode="gray">
          <a:xfrm flipV="1">
            <a:off x="2376676" y="3928961"/>
            <a:ext cx="1067427" cy="148510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3" name="箭头2"/>
          <p:cNvSpPr/>
          <p:nvPr/>
        </p:nvSpPr>
        <p:spPr bwMode="gray">
          <a:xfrm rot="16200000">
            <a:off x="2651083" y="3217681"/>
            <a:ext cx="317257" cy="12687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20" name="箭头1"/>
          <p:cNvSpPr/>
          <p:nvPr/>
        </p:nvSpPr>
        <p:spPr bwMode="gray">
          <a:xfrm>
            <a:off x="2376676" y="2235525"/>
            <a:ext cx="1067427" cy="172034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5" name="文本1"/>
          <p:cNvSpPr>
            <a:spLocks noChangeArrowheads="1"/>
          </p:cNvSpPr>
          <p:nvPr/>
        </p:nvSpPr>
        <p:spPr bwMode="gray">
          <a:xfrm>
            <a:off x="4787786" y="1853106"/>
            <a:ext cx="5773695" cy="1167987"/>
          </a:xfrm>
          <a:prstGeom prst="roundRect">
            <a:avLst>
              <a:gd name="adj" fmla="val 11505"/>
            </a:avLst>
          </a:prstGeom>
          <a:noFill/>
          <a:ln w="15875" cap="flat" cmpd="sng" algn="ctr">
            <a:solidFill>
              <a:schemeClr val="accent3"/>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rPr>
              <a:t>自然性与社会性</a:t>
            </a:r>
            <a:endPar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endParaRPr>
          </a:p>
        </p:txBody>
      </p:sp>
      <p:sp>
        <p:nvSpPr>
          <p:cNvPr id="6" name="文本2"/>
          <p:cNvSpPr>
            <a:spLocks noChangeArrowheads="1"/>
          </p:cNvSpPr>
          <p:nvPr/>
        </p:nvSpPr>
        <p:spPr bwMode="gray">
          <a:xfrm>
            <a:off x="4787786" y="3270095"/>
            <a:ext cx="5773695" cy="1163955"/>
          </a:xfrm>
          <a:prstGeom prst="roundRect">
            <a:avLst>
              <a:gd name="adj" fmla="val 11505"/>
            </a:avLst>
          </a:prstGeom>
          <a:noFill/>
          <a:ln w="15875" cap="flat" cmpd="sng" algn="ctr">
            <a:solidFill>
              <a:schemeClr val="accent1"/>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rPr>
              <a:t>稳定性和可塑性</a:t>
            </a:r>
            <a:endPar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endParaRPr>
          </a:p>
        </p:txBody>
      </p:sp>
      <p:sp>
        <p:nvSpPr>
          <p:cNvPr id="26" name="文本3"/>
          <p:cNvSpPr>
            <a:spLocks noChangeArrowheads="1"/>
          </p:cNvSpPr>
          <p:nvPr/>
        </p:nvSpPr>
        <p:spPr bwMode="ltGray">
          <a:xfrm>
            <a:off x="4787786" y="4693048"/>
            <a:ext cx="5773695" cy="1153160"/>
          </a:xfrm>
          <a:prstGeom prst="roundRect">
            <a:avLst>
              <a:gd name="adj" fmla="val 11505"/>
            </a:avLst>
          </a:prstGeom>
          <a:noFill/>
          <a:ln w="15875" cap="flat" cmpd="sng" algn="ctr">
            <a:solidFill>
              <a:schemeClr val="accent5"/>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rPr>
              <a:t>独特性与共同性</a:t>
            </a:r>
            <a:endParaRPr lang="zh-CN" altLang="en-US" sz="3200" dirty="0">
              <a:solidFill>
                <a:schemeClr val="tx1">
                  <a:lumMod val="65000"/>
                  <a:lumOff val="35000"/>
                </a:schemeClr>
              </a:solidFill>
              <a:latin typeface="微软雅黑" panose="020B0503020204020204" charset="-122"/>
              <a:ea typeface="微软雅黑" panose="020B0503020204020204" charset="-122"/>
              <a:sym typeface="思源宋体" panose="02020700000000000000" pitchFamily="18" charset="-122"/>
            </a:endParaRPr>
          </a:p>
        </p:txBody>
      </p:sp>
      <p:grpSp>
        <p:nvGrpSpPr>
          <p:cNvPr id="32" name="组合 31"/>
          <p:cNvGrpSpPr/>
          <p:nvPr/>
        </p:nvGrpSpPr>
        <p:grpSpPr>
          <a:xfrm>
            <a:off x="1535247" y="3101323"/>
            <a:ext cx="1501497" cy="1501500"/>
            <a:chOff x="2193192" y="1899414"/>
            <a:chExt cx="2421375" cy="2421376"/>
          </a:xfrm>
          <a:effectLst/>
        </p:grpSpPr>
        <p:sp>
          <p:nvSpPr>
            <p:cNvPr id="33" name="椭圆 32"/>
            <p:cNvSpPr/>
            <p:nvPr/>
          </p:nvSpPr>
          <p:spPr>
            <a:xfrm>
              <a:off x="2193192" y="1899414"/>
              <a:ext cx="2421375"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34" name="椭圆 33"/>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38" name="组合 37"/>
          <p:cNvGrpSpPr/>
          <p:nvPr/>
        </p:nvGrpSpPr>
        <p:grpSpPr>
          <a:xfrm>
            <a:off x="3514348" y="1825401"/>
            <a:ext cx="1237983" cy="1223397"/>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40" name="圆角矩形 39"/>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rPr>
                <a:t>（一）</a:t>
              </a: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41" name="组合 40"/>
          <p:cNvGrpSpPr/>
          <p:nvPr/>
        </p:nvGrpSpPr>
        <p:grpSpPr>
          <a:xfrm>
            <a:off x="3514348" y="3240568"/>
            <a:ext cx="1237983" cy="1223010"/>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43" name="圆角矩形 42"/>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rPr>
                <a:t>（二）</a:t>
              </a: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44" name="组合 43"/>
          <p:cNvGrpSpPr/>
          <p:nvPr/>
        </p:nvGrpSpPr>
        <p:grpSpPr>
          <a:xfrm>
            <a:off x="3514348" y="4655348"/>
            <a:ext cx="1237983" cy="1223010"/>
            <a:chOff x="3237545" y="4561747"/>
            <a:chExt cx="1146960" cy="1146960"/>
          </a:xfrm>
        </p:grpSpPr>
        <p:sp>
          <p:nvSpPr>
            <p:cNvPr id="45" name="圆角矩形 44"/>
            <p:cNvSpPr/>
            <p:nvPr/>
          </p:nvSpPr>
          <p:spPr>
            <a:xfrm>
              <a:off x="3237545" y="4561747"/>
              <a:ext cx="1146960" cy="1146960"/>
            </a:xfrm>
            <a:prstGeom prst="roundRect">
              <a:avLst>
                <a:gd name="adj" fmla="val 9039"/>
              </a:avLst>
            </a:prstGeom>
            <a:solidFill>
              <a:schemeClr val="accent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46" name="圆角矩形 45"/>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rPr>
                <a:t>（三）</a:t>
              </a:r>
              <a:endParaRPr lang="zh-CN" altLang="en-US" sz="2800"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grpSp>
      <p:sp>
        <p:nvSpPr>
          <p:cNvPr id="47" name="文本框 38"/>
          <p:cNvSpPr txBox="1"/>
          <p:nvPr/>
        </p:nvSpPr>
        <p:spPr>
          <a:xfrm>
            <a:off x="1669482" y="3499073"/>
            <a:ext cx="1233314" cy="706755"/>
          </a:xfrm>
          <a:prstGeom prst="rect">
            <a:avLst/>
          </a:prstGeom>
          <a:noFill/>
        </p:spPr>
        <p:txBody>
          <a:bodyPr wrap="square" rtlCol="0">
            <a:spAutoFit/>
          </a:bodyPr>
          <a:p>
            <a:pPr algn="ctr"/>
            <a:r>
              <a:rPr lang="zh-CN" altLang="en-US" sz="4000" b="1" dirty="0">
                <a:solidFill>
                  <a:schemeClr val="bg1"/>
                </a:solidFill>
                <a:latin typeface="微软雅黑" panose="020B0503020204020204" charset="-122"/>
                <a:ea typeface="微软雅黑" panose="020B0503020204020204" charset="-122"/>
                <a:sym typeface="思源宋体" panose="02020700000000000000" pitchFamily="18" charset="-122"/>
              </a:rPr>
              <a:t>特征</a:t>
            </a:r>
            <a:endParaRPr lang="zh-CN" altLang="en-US" sz="4000"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20" grpId="0" bldLvl="0" animBg="1"/>
      <p:bldP spid="5" grpId="0" bldLvl="0" animBg="1"/>
      <p:bldP spid="6" grpId="0" bldLvl="0" animBg="1"/>
      <p:bldP spid="2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96670" y="545605"/>
            <a:ext cx="6195695"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rPr>
              <a:t>（一）自然性与社会性</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655945" y="2381885"/>
            <a:ext cx="5704840" cy="2861310"/>
          </a:xfrm>
          <a:prstGeom prst="rect">
            <a:avLst/>
          </a:prstGeom>
          <a:noFill/>
        </p:spPr>
        <p:txBody>
          <a:bodyPr wrap="square" rtlCol="0" anchor="ctr" anchorCtr="0">
            <a:spAutoFit/>
          </a:bodyPr>
          <a:p>
            <a:pPr indent="508000" algn="just" fontAlgn="auto">
              <a:lnSpc>
                <a:spcPct val="150000"/>
              </a:lnSpc>
              <a:buNone/>
              <a:extLst>
                <a:ext uri="{35155182-B16C-46BC-9424-99874614C6A1}">
                  <wpsdc:indentchars xmlns:wpsdc="http://www.wps.cn/officeDocument/2017/drawingmlCustomData" val="200" checksum="282533468"/>
                </a:ext>
              </a:extLst>
            </a:pPr>
            <a:r>
              <a:rPr lang="zh-CN" altLang="en-US" sz="2000" dirty="0">
                <a:solidFill>
                  <a:schemeClr val="tx1"/>
                </a:solidFill>
                <a:uFillTx/>
                <a:latin typeface="Arial" panose="020B0604020202020204" pitchFamily="34" charset="0"/>
                <a:ea typeface="汉仪旗黑-55简" panose="00020600040101010101" charset="-122"/>
                <a:sym typeface="+mn-ea"/>
              </a:rPr>
              <a:t>人的个性是在先天自然素质的基础上，通过后天的学习、教育与环境的作用逐渐形成的。</a:t>
            </a:r>
            <a:endParaRPr lang="zh-CN" altLang="en-US" sz="2000" dirty="0">
              <a:solidFill>
                <a:schemeClr val="tx1"/>
              </a:solidFill>
              <a:uFillTx/>
              <a:latin typeface="Arial" panose="020B0604020202020204" pitchFamily="34" charset="0"/>
              <a:ea typeface="汉仪旗黑-55简" panose="00020600040101010101" charset="-122"/>
              <a:sym typeface="+mn-ea"/>
            </a:endParaRPr>
          </a:p>
          <a:p>
            <a:pPr indent="508000" algn="just" fontAlgn="auto">
              <a:lnSpc>
                <a:spcPct val="150000"/>
              </a:lnSpc>
              <a:buNone/>
              <a:extLst>
                <a:ext uri="{35155182-B16C-46BC-9424-99874614C6A1}">
                  <wpsdc:indentchars xmlns:wpsdc="http://www.wps.cn/officeDocument/2017/drawingmlCustomData" val="200" checksum="282533468"/>
                </a:ext>
              </a:extLst>
            </a:pPr>
            <a:r>
              <a:rPr lang="zh-CN" altLang="en-US" sz="2000" dirty="0">
                <a:solidFill>
                  <a:schemeClr val="tx1"/>
                </a:solidFill>
                <a:uFillTx/>
                <a:latin typeface="Arial" panose="020B0604020202020204" pitchFamily="34" charset="0"/>
                <a:ea typeface="汉仪旗黑-55简" panose="00020600040101010101" charset="-122"/>
                <a:sym typeface="+mn-ea"/>
              </a:rPr>
              <a:t>个性又是在个体生活过程中逐渐形成的，在很大程度上受社会文化、教育教养内容和方式的塑造。可以说，每个人的个性都打上了他所处的社会的烙印，即</a:t>
            </a:r>
            <a:r>
              <a:rPr lang="zh-CN" altLang="en-US" sz="2000" dirty="0">
                <a:solidFill>
                  <a:srgbClr val="C00000"/>
                </a:solidFill>
                <a:uFillTx/>
                <a:latin typeface="Arial" panose="020B0604020202020204" pitchFamily="34" charset="0"/>
                <a:ea typeface="汉仪旗黑-55简" panose="00020600040101010101" charset="-122"/>
                <a:sym typeface="+mn-ea"/>
              </a:rPr>
              <a:t>个体社会化结果</a:t>
            </a:r>
            <a:r>
              <a:rPr lang="zh-CN" altLang="en-US" sz="2000" dirty="0">
                <a:solidFill>
                  <a:schemeClr val="tx1"/>
                </a:solidFill>
                <a:uFillTx/>
                <a:latin typeface="Arial" panose="020B0604020202020204" pitchFamily="34" charset="0"/>
                <a:ea typeface="汉仪旗黑-55简" panose="00020600040101010101" charset="-122"/>
                <a:sym typeface="+mn-ea"/>
              </a:rPr>
              <a:t>。</a:t>
            </a:r>
            <a:endParaRPr lang="zh-CN" altLang="en-US" sz="2000" dirty="0">
              <a:solidFill>
                <a:schemeClr val="tx1"/>
              </a:solidFill>
              <a:uFillTx/>
              <a:latin typeface="Arial" panose="020B0604020202020204" pitchFamily="34" charset="0"/>
              <a:ea typeface="汉仪旗黑-55简" panose="0002060004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435554" y="55076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545"/>
            <a:ext cx="615950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（二）稳定性与可塑性</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590550" y="2371090"/>
            <a:ext cx="5311140" cy="3692525"/>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个性的稳定性是指</a:t>
            </a:r>
            <a:r>
              <a:rPr lang="zh-CN" altLang="zh-CN" sz="2000" b="1" kern="100" dirty="0">
                <a:solidFill>
                  <a:srgbClr val="C00000"/>
                </a:solidFill>
                <a:latin typeface="微软雅黑" panose="020B0503020204020204" charset="-122"/>
                <a:ea typeface="微软雅黑" panose="020B0503020204020204" charset="-122"/>
                <a:cs typeface="Times New Roman" panose="02020603050405020304" pitchFamily="18" charset="0"/>
                <a:sym typeface="+mn-ea"/>
              </a:rPr>
              <a:t>个体的个性特征具有跨时间和空间的一致性</a:t>
            </a: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。在个体生活中暂时的偶然表现的心理特征，不能认为是一个人的个性特征。“江山易改，秉性难移。”只有一贯的、在绝大多数情况下都得以表现的心理现象才是个性的反映。</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个性既具有相对的稳定性，又有一定的可塑性。教育工作者要充分认识到这一点，履行教育职责时才能有耐心和信心。</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545"/>
            <a:ext cx="554291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（三）独特性与共同性</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5914390" y="2367915"/>
            <a:ext cx="5439410" cy="29686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个性的独特性是指</a:t>
            </a:r>
            <a:r>
              <a:rPr lang="zh-CN" altLang="zh-CN" b="1" kern="100" dirty="0">
                <a:solidFill>
                  <a:srgbClr val="C00000"/>
                </a:solidFill>
                <a:latin typeface="微软雅黑" panose="020B0503020204020204" charset="-122"/>
                <a:ea typeface="微软雅黑" panose="020B0503020204020204" charset="-122"/>
                <a:cs typeface="Times New Roman" panose="02020603050405020304" pitchFamily="18" charset="0"/>
              </a:rPr>
              <a:t>人与人之间的心理和行为</a:t>
            </a: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是</a:t>
            </a:r>
            <a:r>
              <a:rPr lang="zh-CN" altLang="zh-CN" b="1" kern="100" dirty="0">
                <a:solidFill>
                  <a:srgbClr val="C00000"/>
                </a:solidFill>
                <a:latin typeface="微软雅黑" panose="020B0503020204020204" charset="-122"/>
                <a:ea typeface="微软雅黑" panose="020B0503020204020204" charset="-122"/>
                <a:cs typeface="Times New Roman" panose="02020603050405020304" pitchFamily="18" charset="0"/>
              </a:rPr>
              <a:t>各不相同</a:t>
            </a: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的。因为构成个性的各种因素在每个人身上的侧重点和组合方式是不同的。</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强调个性的独特性，并不排除个性的共同性。个性的共同性是指某一群体、某个阶级或某个民族在一定的群体环境、生活环境、自然环境中形成的共同的典型的心理特点。正是个性具有的独特性和共同性才组成了一个人复杂的心理面貌。</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744845"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三、个性的心理结构</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745637" y="1678937"/>
            <a:ext cx="501660" cy="501660"/>
          </a:xfrm>
          <a:prstGeom prst="rect">
            <a:avLst/>
          </a:prstGeom>
          <a:effectLst>
            <a:outerShdw blurRad="12700" dist="12700" dir="2700000" algn="tl" rotWithShape="0">
              <a:prstClr val="black">
                <a:alpha val="40000"/>
              </a:prstClr>
            </a:outerShdw>
          </a:effectLst>
        </p:spPr>
      </p:pic>
      <p:grpSp>
        <p:nvGrpSpPr>
          <p:cNvPr id="2" name="组合 1"/>
          <p:cNvGrpSpPr/>
          <p:nvPr/>
        </p:nvGrpSpPr>
        <p:grpSpPr>
          <a:xfrm>
            <a:off x="1130301" y="1678940"/>
            <a:ext cx="9931020" cy="4648174"/>
            <a:chOff x="854527" y="2259607"/>
            <a:chExt cx="5627446" cy="3542587"/>
          </a:xfrm>
        </p:grpSpPr>
        <p:grpSp>
          <p:nvGrpSpPr>
            <p:cNvPr id="3" name="组合 10"/>
            <p:cNvGrpSpPr/>
            <p:nvPr/>
          </p:nvGrpSpPr>
          <p:grpSpPr>
            <a:xfrm>
              <a:off x="1151676" y="2259607"/>
              <a:ext cx="1343800" cy="913979"/>
              <a:chOff x="1533958" y="2724679"/>
              <a:chExt cx="1792053" cy="1218920"/>
            </a:xfrm>
            <a:solidFill>
              <a:srgbClr val="0070C0"/>
            </a:solidFill>
          </p:grpSpPr>
          <p:sp>
            <p:nvSpPr>
              <p:cNvPr id="5"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1"/>
              </a:solidFill>
              <a:ln>
                <a:noFill/>
              </a:ln>
            </p:spPr>
            <p:txBody>
              <a:bodyPr vert="horz" wrap="square" lIns="121883" tIns="60941" rIns="121883" bIns="60941" numCol="1" anchor="t" anchorCtr="0" compatLnSpc="1"/>
              <a:lstStyle/>
              <a:p>
                <a:pPr defTabSz="913765">
                  <a:defRPr/>
                </a:pPr>
                <a:endParaRPr lang="zh-CN" altLang="en-US" sz="16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6" name="TextBox 12"/>
              <p:cNvSpPr txBox="1"/>
              <p:nvPr/>
            </p:nvSpPr>
            <p:spPr>
              <a:xfrm>
                <a:off x="1771005" y="2800840"/>
                <a:ext cx="1317674" cy="843580"/>
              </a:xfrm>
              <a:prstGeom prst="rect">
                <a:avLst/>
              </a:prstGeom>
              <a:noFill/>
            </p:spPr>
            <p:txBody>
              <a:bodyPr wrap="square" rtlCol="0">
                <a:spAutoFit/>
              </a:bodyPr>
              <a:lstStyle/>
              <a:p>
                <a:pPr algn="ctr" defTabSz="913765">
                  <a:defRPr/>
                </a:pPr>
                <a:r>
                  <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rPr>
                  <a:t>个性倾向性系统</a:t>
                </a:r>
                <a:endPar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20" name="组合 13"/>
            <p:cNvGrpSpPr/>
            <p:nvPr/>
          </p:nvGrpSpPr>
          <p:grpSpPr>
            <a:xfrm>
              <a:off x="854527" y="3195655"/>
              <a:ext cx="1937955" cy="2606539"/>
              <a:chOff x="1137691" y="3973030"/>
              <a:chExt cx="2584400" cy="3476191"/>
            </a:xfrm>
          </p:grpSpPr>
          <p:sp>
            <p:nvSpPr>
              <p:cNvPr id="26" name="圆角矩形 25"/>
              <p:cNvSpPr/>
              <p:nvPr/>
            </p:nvSpPr>
            <p:spPr>
              <a:xfrm>
                <a:off x="1137691" y="3973030"/>
                <a:ext cx="2584400" cy="3476191"/>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2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2" name="TextBox 15"/>
              <p:cNvSpPr txBox="1"/>
              <p:nvPr/>
            </p:nvSpPr>
            <p:spPr>
              <a:xfrm>
                <a:off x="1613637" y="4704821"/>
                <a:ext cx="1768274" cy="1969862"/>
              </a:xfrm>
              <a:prstGeom prst="rect">
                <a:avLst/>
              </a:prstGeom>
              <a:noFill/>
            </p:spPr>
            <p:txBody>
              <a:bodyPr wrap="square" rtlCol="0" anchor="ctr" anchorCtr="0">
                <a:spAutoFit/>
              </a:bodyPr>
              <a:lstStyle/>
              <a:p>
                <a:pPr algn="ctr" defTabSz="913765" fontAlgn="auto">
                  <a:lnSpc>
                    <a:spcPct val="150000"/>
                  </a:lnSpc>
                  <a:defRPr/>
                </a:pPr>
                <a:r>
                  <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rPr>
                  <a:t>它主要包括需要、动机、兴趣、志向与世界观（小学生表现为价值观）等心理成分。</a:t>
                </a:r>
                <a:endPar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33" name="组合 16"/>
            <p:cNvGrpSpPr/>
            <p:nvPr/>
          </p:nvGrpSpPr>
          <p:grpSpPr>
            <a:xfrm>
              <a:off x="2699093" y="3195655"/>
              <a:ext cx="1937955" cy="2606539"/>
              <a:chOff x="3597550" y="3973030"/>
              <a:chExt cx="2584400" cy="3476191"/>
            </a:xfrm>
          </p:grpSpPr>
          <p:sp>
            <p:nvSpPr>
              <p:cNvPr id="34" name="圆角矩形 33"/>
              <p:cNvSpPr/>
              <p:nvPr/>
            </p:nvSpPr>
            <p:spPr>
              <a:xfrm>
                <a:off x="3597550" y="3973030"/>
                <a:ext cx="2584400" cy="3476191"/>
              </a:xfrm>
              <a:prstGeom prst="roundRect">
                <a:avLst>
                  <a:gd name="adj" fmla="val 50000"/>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2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5" name="TextBox 18"/>
              <p:cNvSpPr txBox="1"/>
              <p:nvPr/>
            </p:nvSpPr>
            <p:spPr>
              <a:xfrm>
                <a:off x="4077020" y="4939436"/>
                <a:ext cx="1768274" cy="1500632"/>
              </a:xfrm>
              <a:prstGeom prst="rect">
                <a:avLst/>
              </a:prstGeom>
              <a:noFill/>
            </p:spPr>
            <p:txBody>
              <a:bodyPr wrap="square" rtlCol="0" anchor="ctr" anchorCtr="0">
                <a:spAutoFit/>
              </a:bodyPr>
              <a:lstStyle/>
              <a:p>
                <a:pPr algn="ctr" defTabSz="913765" fontAlgn="auto">
                  <a:lnSpc>
                    <a:spcPct val="150000"/>
                  </a:lnSpc>
                  <a:defRPr/>
                </a:pPr>
                <a:r>
                  <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rPr>
                  <a:t>自我意识包括自我认识、自我体验和自我监控三方面。</a:t>
                </a:r>
                <a:endPar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36" name="组合 19"/>
            <p:cNvGrpSpPr/>
            <p:nvPr/>
          </p:nvGrpSpPr>
          <p:grpSpPr>
            <a:xfrm>
              <a:off x="4544019" y="3195655"/>
              <a:ext cx="1937955" cy="2606539"/>
              <a:chOff x="6057891" y="3973030"/>
              <a:chExt cx="2584400" cy="3476191"/>
            </a:xfrm>
          </p:grpSpPr>
          <p:sp>
            <p:nvSpPr>
              <p:cNvPr id="37" name="圆角矩形 36"/>
              <p:cNvSpPr/>
              <p:nvPr/>
            </p:nvSpPr>
            <p:spPr>
              <a:xfrm>
                <a:off x="6057891" y="3973030"/>
                <a:ext cx="2584400" cy="3476191"/>
              </a:xfrm>
              <a:prstGeom prst="roundRect">
                <a:avLst>
                  <a:gd name="adj" fmla="val 50000"/>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defRPr/>
                </a:pPr>
                <a:endParaRPr lang="zh-CN" altLang="en-US" sz="12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8" name="TextBox 21"/>
              <p:cNvSpPr txBox="1"/>
              <p:nvPr/>
            </p:nvSpPr>
            <p:spPr>
              <a:xfrm>
                <a:off x="6537102" y="5174051"/>
                <a:ext cx="1768274" cy="1031402"/>
              </a:xfrm>
              <a:prstGeom prst="rect">
                <a:avLst/>
              </a:prstGeom>
              <a:noFill/>
            </p:spPr>
            <p:txBody>
              <a:bodyPr wrap="square" rtlCol="0" anchor="ctr" anchorCtr="0">
                <a:spAutoFit/>
              </a:bodyPr>
              <a:lstStyle/>
              <a:p>
                <a:pPr algn="ctr" defTabSz="913765" fontAlgn="auto">
                  <a:lnSpc>
                    <a:spcPct val="150000"/>
                  </a:lnSpc>
                  <a:defRPr/>
                </a:pPr>
                <a:r>
                  <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rPr>
                  <a:t>包括能力、气质和性格。</a:t>
                </a:r>
                <a:endParaRPr lang="zh-CN" alt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39" name="组合 25"/>
            <p:cNvGrpSpPr/>
            <p:nvPr/>
          </p:nvGrpSpPr>
          <p:grpSpPr>
            <a:xfrm>
              <a:off x="2998401" y="2259607"/>
              <a:ext cx="1343800" cy="913979"/>
              <a:chOff x="3996698" y="2724679"/>
              <a:chExt cx="1792053" cy="1218920"/>
            </a:xfrm>
            <a:solidFill>
              <a:srgbClr val="0070C0"/>
            </a:solidFill>
          </p:grpSpPr>
          <p:sp>
            <p:nvSpPr>
              <p:cNvPr id="40"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2"/>
              </a:solidFill>
              <a:ln>
                <a:noFill/>
              </a:ln>
            </p:spPr>
            <p:txBody>
              <a:bodyPr vert="horz" wrap="square" lIns="121883" tIns="60941" rIns="121883" bIns="60941" numCol="1" anchor="t" anchorCtr="0" compatLnSpc="1"/>
              <a:lstStyle/>
              <a:p>
                <a:pPr defTabSz="913765">
                  <a:defRPr/>
                </a:pPr>
                <a:endParaRPr lang="zh-CN" altLang="en-US" sz="16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41" name="TextBox 27"/>
              <p:cNvSpPr txBox="1"/>
              <p:nvPr/>
            </p:nvSpPr>
            <p:spPr>
              <a:xfrm>
                <a:off x="4230866" y="2800840"/>
                <a:ext cx="1317674" cy="843580"/>
              </a:xfrm>
              <a:prstGeom prst="rect">
                <a:avLst/>
              </a:prstGeom>
              <a:noFill/>
            </p:spPr>
            <p:txBody>
              <a:bodyPr wrap="square" rtlCol="0">
                <a:spAutoFit/>
              </a:bodyPr>
              <a:lstStyle/>
              <a:p>
                <a:pPr algn="ctr" defTabSz="913765">
                  <a:defRPr/>
                </a:pPr>
                <a:r>
                  <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rPr>
                  <a:t>自我意识</a:t>
                </a:r>
                <a:endPar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endParaRPr>
              </a:p>
              <a:p>
                <a:pPr algn="ctr" defTabSz="913765">
                  <a:defRPr/>
                </a:pPr>
                <a:r>
                  <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rPr>
                  <a:t>系统</a:t>
                </a:r>
                <a:endPar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42" name="组合 28"/>
            <p:cNvGrpSpPr/>
            <p:nvPr/>
          </p:nvGrpSpPr>
          <p:grpSpPr>
            <a:xfrm>
              <a:off x="4841459" y="2259607"/>
              <a:ext cx="1343800" cy="913979"/>
              <a:chOff x="6454547" y="2724679"/>
              <a:chExt cx="1792053" cy="1218920"/>
            </a:xfrm>
            <a:solidFill>
              <a:srgbClr val="0070C0"/>
            </a:solidFill>
          </p:grpSpPr>
          <p:sp>
            <p:nvSpPr>
              <p:cNvPr id="43"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3"/>
              </a:solidFill>
              <a:ln>
                <a:noFill/>
              </a:ln>
            </p:spPr>
            <p:txBody>
              <a:bodyPr vert="horz" wrap="square" lIns="121883" tIns="60941" rIns="121883" bIns="60941" numCol="1" anchor="t" anchorCtr="0" compatLnSpc="1"/>
              <a:lstStyle/>
              <a:p>
                <a:pPr defTabSz="913765">
                  <a:defRPr/>
                </a:pPr>
                <a:endParaRPr lang="zh-CN" altLang="en-US" sz="1600" dirty="0">
                  <a:solidFill>
                    <a:prstClr val="black"/>
                  </a:solidFill>
                  <a:latin typeface="微软雅黑" panose="020B0503020204020204" charset="-122"/>
                  <a:ea typeface="微软雅黑" panose="020B0503020204020204" charset="-122"/>
                  <a:sym typeface="思源宋体" panose="02020700000000000000" pitchFamily="18" charset="-122"/>
                </a:endParaRPr>
              </a:p>
            </p:txBody>
          </p:sp>
          <p:sp>
            <p:nvSpPr>
              <p:cNvPr id="44" name="TextBox 30"/>
              <p:cNvSpPr txBox="1"/>
              <p:nvPr/>
            </p:nvSpPr>
            <p:spPr>
              <a:xfrm>
                <a:off x="6562994" y="2800840"/>
                <a:ext cx="1574875" cy="843580"/>
              </a:xfrm>
              <a:prstGeom prst="rect">
                <a:avLst/>
              </a:prstGeom>
              <a:noFill/>
            </p:spPr>
            <p:txBody>
              <a:bodyPr wrap="square" rtlCol="0">
                <a:spAutoFit/>
              </a:bodyPr>
              <a:lstStyle/>
              <a:p>
                <a:pPr algn="ctr" defTabSz="913765">
                  <a:defRPr/>
                </a:pPr>
                <a:r>
                  <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rPr>
                  <a:t>个性心理特征系统</a:t>
                </a:r>
                <a:endPar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小学生的个性倾向性</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1975485"/>
            <a:ext cx="4584065" cy="193802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理解需要、兴趣、志向和价值观的概念和基本特征。</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掌握小学生需要、兴趣、志向和价值观的发展特点。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学会引导和培养小学生的需要、兴趣的方法。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587875"/>
            <a:ext cx="4680585"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列举小学生需要、兴趣发展特点的实例，讨论如何有针对性地引导和培养学生的需要和兴趣。</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12242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49923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 name="文本框 2"/>
          <p:cNvSpPr txBox="1"/>
          <p:nvPr/>
        </p:nvSpPr>
        <p:spPr>
          <a:xfrm>
            <a:off x="4535170" y="914400"/>
            <a:ext cx="2734310" cy="518160"/>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defTabSz="913765" fontAlgn="base">
              <a:spcBef>
                <a:spcPct val="0"/>
              </a:spcBef>
              <a:spcAft>
                <a:spcPct val="0"/>
              </a:spcAft>
            </a:pPr>
            <a:r>
              <a:rPr lang="zh-CN" altLang="en-US" sz="2800" b="1" dirty="0">
                <a:solidFill>
                  <a:schemeClr val="accent2"/>
                </a:solidFill>
                <a:latin typeface="微软雅黑" panose="020B0503020204020204" charset="-122"/>
                <a:ea typeface="微软雅黑" panose="020B0503020204020204" charset="-122"/>
                <a:sym typeface="思源宋体" panose="02020700000000000000" pitchFamily="18" charset="-122"/>
              </a:rPr>
              <a:t>知识梳理</a:t>
            </a:r>
            <a:endParaRPr lang="zh-CN" altLang="en-US" sz="2800" b="1" dirty="0">
              <a:solidFill>
                <a:schemeClr val="accent2"/>
              </a:solidFill>
              <a:latin typeface="微软雅黑" panose="020B0503020204020204" charset="-122"/>
              <a:ea typeface="微软雅黑" panose="020B0503020204020204" charset="-122"/>
              <a:sym typeface="思源宋体" panose="02020700000000000000" pitchFamily="18" charset="-122"/>
            </a:endParaRPr>
          </a:p>
        </p:txBody>
      </p:sp>
      <p:cxnSp>
        <p:nvCxnSpPr>
          <p:cNvPr id="5" name="Straight Connector 4"/>
          <p:cNvCxnSpPr/>
          <p:nvPr/>
        </p:nvCxnSpPr>
        <p:spPr>
          <a:xfrm>
            <a:off x="1180830" y="5271770"/>
            <a:ext cx="98298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492885" y="2622550"/>
            <a:ext cx="1981200" cy="3115945"/>
            <a:chOff x="2351" y="4130"/>
            <a:chExt cx="3120" cy="4907"/>
          </a:xfrm>
        </p:grpSpPr>
        <p:sp>
          <p:nvSpPr>
            <p:cNvPr id="3" name="Oval 2048"/>
            <p:cNvSpPr/>
            <p:nvPr/>
          </p:nvSpPr>
          <p:spPr>
            <a:xfrm>
              <a:off x="3176" y="7567"/>
              <a:ext cx="1470" cy="1470"/>
            </a:xfrm>
            <a:prstGeom prst="ellipse">
              <a:avLst/>
            </a:prstGeom>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US" altLang="en-GB" b="1" dirty="0">
                  <a:latin typeface="微软雅黑" panose="020B0503020204020204" charset="-122"/>
                  <a:ea typeface="微软雅黑" panose="020B0503020204020204" charset="-122"/>
                  <a:sym typeface="思源宋体" panose="02020700000000000000" pitchFamily="18" charset="-122"/>
                </a:rPr>
                <a:t>1</a:t>
              </a:r>
              <a:endParaRPr lang="en-US" alt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4" name="Group 4"/>
            <p:cNvGrpSpPr>
              <a:grpSpLocks noChangeAspect="1"/>
            </p:cNvGrpSpPr>
            <p:nvPr/>
          </p:nvGrpSpPr>
          <p:grpSpPr bwMode="auto">
            <a:xfrm>
              <a:off x="2351" y="4130"/>
              <a:ext cx="3120" cy="3270"/>
              <a:chOff x="1136" y="1115"/>
              <a:chExt cx="1248" cy="1308"/>
            </a:xfrm>
          </p:grpSpPr>
          <p:sp>
            <p:nvSpPr>
              <p:cNvPr id="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1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16" name="TextBox 2066"/>
            <p:cNvSpPr txBox="1"/>
            <p:nvPr/>
          </p:nvSpPr>
          <p:spPr>
            <a:xfrm>
              <a:off x="3275" y="4344"/>
              <a:ext cx="1273" cy="582"/>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17" name="Rectangle 106"/>
            <p:cNvSpPr/>
            <p:nvPr/>
          </p:nvSpPr>
          <p:spPr>
            <a:xfrm>
              <a:off x="2683" y="5057"/>
              <a:ext cx="2457" cy="822"/>
            </a:xfrm>
            <a:prstGeom prst="rect">
              <a:avLst/>
            </a:prstGeom>
          </p:spPr>
          <p:txBody>
            <a:bodyPr wrap="square">
              <a:spAutoFit/>
              <a:scene3d>
                <a:camera prst="orthographicFront"/>
                <a:lightRig rig="threePt" dir="t"/>
              </a:scene3d>
            </a:bodyPr>
            <a:p>
              <a:pPr algn="ctr"/>
              <a:r>
                <a:rPr lang="zh-CN" altLang="en-GB"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需要</a:t>
              </a:r>
              <a:endParaRPr lang="zh-CN" altLang="en-GB"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grpSp>
          <p:nvGrpSpPr>
            <p:cNvPr id="48" name="Group 2068"/>
            <p:cNvGrpSpPr/>
            <p:nvPr/>
          </p:nvGrpSpPr>
          <p:grpSpPr>
            <a:xfrm>
              <a:off x="3668" y="6485"/>
              <a:ext cx="488" cy="490"/>
              <a:chOff x="2391755" y="3265489"/>
              <a:chExt cx="309562" cy="311150"/>
            </a:xfrm>
          </p:grpSpPr>
          <p:sp>
            <p:nvSpPr>
              <p:cNvPr id="49" name="Freeform 15"/>
              <p:cNvSpPr>
                <a:spLocks noEditPoints="1"/>
              </p:cNvSpPr>
              <p:nvPr/>
            </p:nvSpPr>
            <p:spPr bwMode="auto">
              <a:xfrm>
                <a:off x="2391755" y="3298826"/>
                <a:ext cx="276225" cy="277813"/>
              </a:xfrm>
              <a:custGeom>
                <a:avLst/>
                <a:gdLst>
                  <a:gd name="T0" fmla="*/ 68 w 152"/>
                  <a:gd name="T1" fmla="*/ 8 h 152"/>
                  <a:gd name="T2" fmla="*/ 68 w 152"/>
                  <a:gd name="T3" fmla="*/ 76 h 152"/>
                  <a:gd name="T4" fmla="*/ 68 w 152"/>
                  <a:gd name="T5" fmla="*/ 84 h 152"/>
                  <a:gd name="T6" fmla="*/ 76 w 152"/>
                  <a:gd name="T7" fmla="*/ 84 h 152"/>
                  <a:gd name="T8" fmla="*/ 143 w 152"/>
                  <a:gd name="T9" fmla="*/ 84 h 152"/>
                  <a:gd name="T10" fmla="*/ 76 w 152"/>
                  <a:gd name="T11" fmla="*/ 144 h 152"/>
                  <a:gd name="T12" fmla="*/ 8 w 152"/>
                  <a:gd name="T13" fmla="*/ 76 h 152"/>
                  <a:gd name="T14" fmla="*/ 68 w 152"/>
                  <a:gd name="T15" fmla="*/ 8 h 152"/>
                  <a:gd name="T16" fmla="*/ 76 w 152"/>
                  <a:gd name="T17" fmla="*/ 0 h 152"/>
                  <a:gd name="T18" fmla="*/ 75 w 152"/>
                  <a:gd name="T19" fmla="*/ 0 h 152"/>
                  <a:gd name="T20" fmla="*/ 0 w 152"/>
                  <a:gd name="T21" fmla="*/ 76 h 152"/>
                  <a:gd name="T22" fmla="*/ 76 w 152"/>
                  <a:gd name="T23" fmla="*/ 152 h 152"/>
                  <a:gd name="T24" fmla="*/ 152 w 152"/>
                  <a:gd name="T25" fmla="*/ 76 h 152"/>
                  <a:gd name="T26" fmla="*/ 76 w 152"/>
                  <a:gd name="T27" fmla="*/ 76 h 152"/>
                  <a:gd name="T28" fmla="*/ 76 w 15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52">
                    <a:moveTo>
                      <a:pt x="68" y="8"/>
                    </a:moveTo>
                    <a:cubicBezTo>
                      <a:pt x="68" y="76"/>
                      <a:pt x="68" y="76"/>
                      <a:pt x="68" y="76"/>
                    </a:cubicBezTo>
                    <a:cubicBezTo>
                      <a:pt x="68" y="84"/>
                      <a:pt x="68" y="84"/>
                      <a:pt x="68" y="84"/>
                    </a:cubicBezTo>
                    <a:cubicBezTo>
                      <a:pt x="76" y="84"/>
                      <a:pt x="76" y="84"/>
                      <a:pt x="76" y="84"/>
                    </a:cubicBezTo>
                    <a:cubicBezTo>
                      <a:pt x="143" y="84"/>
                      <a:pt x="143" y="84"/>
                      <a:pt x="143" y="84"/>
                    </a:cubicBezTo>
                    <a:cubicBezTo>
                      <a:pt x="139" y="117"/>
                      <a:pt x="111" y="144"/>
                      <a:pt x="76" y="144"/>
                    </a:cubicBezTo>
                    <a:cubicBezTo>
                      <a:pt x="38" y="144"/>
                      <a:pt x="8" y="113"/>
                      <a:pt x="8" y="76"/>
                    </a:cubicBezTo>
                    <a:cubicBezTo>
                      <a:pt x="8" y="41"/>
                      <a:pt x="34" y="12"/>
                      <a:pt x="68" y="8"/>
                    </a:cubicBezTo>
                    <a:moveTo>
                      <a:pt x="76" y="0"/>
                    </a:moveTo>
                    <a:cubicBezTo>
                      <a:pt x="75" y="0"/>
                      <a:pt x="75" y="0"/>
                      <a:pt x="75" y="0"/>
                    </a:cubicBezTo>
                    <a:cubicBezTo>
                      <a:pt x="34" y="0"/>
                      <a:pt x="0" y="34"/>
                      <a:pt x="0" y="76"/>
                    </a:cubicBezTo>
                    <a:cubicBezTo>
                      <a:pt x="0" y="118"/>
                      <a:pt x="34" y="152"/>
                      <a:pt x="76" y="152"/>
                    </a:cubicBezTo>
                    <a:cubicBezTo>
                      <a:pt x="118" y="152"/>
                      <a:pt x="152" y="118"/>
                      <a:pt x="152" y="76"/>
                    </a:cubicBezTo>
                    <a:cubicBezTo>
                      <a:pt x="76" y="76"/>
                      <a:pt x="76" y="76"/>
                      <a:pt x="76" y="76"/>
                    </a:cubicBezTo>
                    <a:cubicBezTo>
                      <a:pt x="76" y="0"/>
                      <a:pt x="76" y="0"/>
                      <a:pt x="76"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50" name="Freeform 16"/>
              <p:cNvSpPr>
                <a:spLocks noEditPoints="1"/>
              </p:cNvSpPr>
              <p:nvPr/>
            </p:nvSpPr>
            <p:spPr bwMode="auto">
              <a:xfrm>
                <a:off x="2552092" y="3265489"/>
                <a:ext cx="149225" cy="150813"/>
              </a:xfrm>
              <a:custGeom>
                <a:avLst/>
                <a:gdLst>
                  <a:gd name="T0" fmla="*/ 8 w 82"/>
                  <a:gd name="T1" fmla="*/ 8 h 82"/>
                  <a:gd name="T2" fmla="*/ 74 w 82"/>
                  <a:gd name="T3" fmla="*/ 74 h 82"/>
                  <a:gd name="T4" fmla="*/ 8 w 82"/>
                  <a:gd name="T5" fmla="*/ 74 h 82"/>
                  <a:gd name="T6" fmla="*/ 8 w 82"/>
                  <a:gd name="T7" fmla="*/ 8 h 82"/>
                  <a:gd name="T8" fmla="*/ 0 w 82"/>
                  <a:gd name="T9" fmla="*/ 0 h 82"/>
                  <a:gd name="T10" fmla="*/ 0 w 82"/>
                  <a:gd name="T11" fmla="*/ 82 h 82"/>
                  <a:gd name="T12" fmla="*/ 82 w 82"/>
                  <a:gd name="T13" fmla="*/ 82 h 82"/>
                  <a:gd name="T14" fmla="*/ 0 w 82"/>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2">
                    <a:moveTo>
                      <a:pt x="8" y="8"/>
                    </a:moveTo>
                    <a:cubicBezTo>
                      <a:pt x="42" y="12"/>
                      <a:pt x="70" y="39"/>
                      <a:pt x="74" y="74"/>
                    </a:cubicBezTo>
                    <a:cubicBezTo>
                      <a:pt x="8" y="74"/>
                      <a:pt x="8" y="74"/>
                      <a:pt x="8" y="74"/>
                    </a:cubicBezTo>
                    <a:cubicBezTo>
                      <a:pt x="8" y="51"/>
                      <a:pt x="8" y="22"/>
                      <a:pt x="8" y="8"/>
                    </a:cubicBezTo>
                    <a:moveTo>
                      <a:pt x="0" y="0"/>
                    </a:moveTo>
                    <a:cubicBezTo>
                      <a:pt x="0" y="0"/>
                      <a:pt x="0" y="82"/>
                      <a:pt x="0" y="82"/>
                    </a:cubicBezTo>
                    <a:cubicBezTo>
                      <a:pt x="82" y="82"/>
                      <a:pt x="82" y="82"/>
                      <a:pt x="82" y="82"/>
                    </a:cubicBezTo>
                    <a:cubicBezTo>
                      <a:pt x="82" y="37"/>
                      <a:pt x="45" y="0"/>
                      <a:pt x="0"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grpSp>
      <p:grpSp>
        <p:nvGrpSpPr>
          <p:cNvPr id="60" name="组合 59"/>
          <p:cNvGrpSpPr/>
          <p:nvPr/>
        </p:nvGrpSpPr>
        <p:grpSpPr>
          <a:xfrm>
            <a:off x="4967605" y="2622550"/>
            <a:ext cx="1981200" cy="3115945"/>
            <a:chOff x="7734" y="4130"/>
            <a:chExt cx="3120" cy="4907"/>
          </a:xfrm>
        </p:grpSpPr>
        <p:sp>
          <p:nvSpPr>
            <p:cNvPr id="18" name="Oval 107"/>
            <p:cNvSpPr/>
            <p:nvPr/>
          </p:nvSpPr>
          <p:spPr>
            <a:xfrm>
              <a:off x="8559" y="7567"/>
              <a:ext cx="1470" cy="1470"/>
            </a:xfrm>
            <a:prstGeom prst="ellipse">
              <a:avLst/>
            </a:prstGeom>
            <a:solidFill>
              <a:schemeClr val="accent3"/>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GB" b="1" dirty="0">
                  <a:latin typeface="微软雅黑" panose="020B0503020204020204" charset="-122"/>
                  <a:ea typeface="微软雅黑" panose="020B0503020204020204" charset="-122"/>
                  <a:sym typeface="思源宋体" panose="02020700000000000000" pitchFamily="18" charset="-122"/>
                </a:rPr>
                <a:t>2</a:t>
              </a:r>
              <a:endParaRPr 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19" name="Group 4"/>
            <p:cNvGrpSpPr>
              <a:grpSpLocks noChangeAspect="1"/>
            </p:cNvGrpSpPr>
            <p:nvPr/>
          </p:nvGrpSpPr>
          <p:grpSpPr bwMode="auto">
            <a:xfrm>
              <a:off x="7734" y="4130"/>
              <a:ext cx="3120" cy="3270"/>
              <a:chOff x="1136" y="1115"/>
              <a:chExt cx="1248" cy="1308"/>
            </a:xfrm>
          </p:grpSpPr>
          <p:sp>
            <p:nvSpPr>
              <p:cNvPr id="20"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1"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2"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3"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4"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5"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6"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7"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8"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29"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30" name="TextBox 121"/>
            <p:cNvSpPr txBox="1"/>
            <p:nvPr/>
          </p:nvSpPr>
          <p:spPr>
            <a:xfrm>
              <a:off x="8658" y="4344"/>
              <a:ext cx="1273" cy="582"/>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31" name="Rectangle 122"/>
            <p:cNvSpPr/>
            <p:nvPr/>
          </p:nvSpPr>
          <p:spPr>
            <a:xfrm>
              <a:off x="8066" y="5057"/>
              <a:ext cx="2457" cy="822"/>
            </a:xfrm>
            <a:prstGeom prst="rect">
              <a:avLst/>
            </a:prstGeom>
          </p:spPr>
          <p:txBody>
            <a:bodyPr wrap="square">
              <a:spAutoFit/>
            </a:bodyPr>
            <a:p>
              <a:pPr algn="ctr"/>
              <a:r>
                <a:rPr lang="zh-CN" altLang="en-GB"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兴趣</a:t>
              </a:r>
              <a:endParaRPr lang="zh-CN" altLang="en-GB" sz="2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grpSp>
          <p:nvGrpSpPr>
            <p:cNvPr id="51" name="Group 19"/>
            <p:cNvGrpSpPr>
              <a:grpSpLocks noChangeAspect="1"/>
            </p:cNvGrpSpPr>
            <p:nvPr/>
          </p:nvGrpSpPr>
          <p:grpSpPr bwMode="auto">
            <a:xfrm>
              <a:off x="8976" y="6408"/>
              <a:ext cx="636" cy="566"/>
              <a:chOff x="3684" y="2022"/>
              <a:chExt cx="310" cy="276"/>
            </a:xfrm>
          </p:grpSpPr>
          <p:sp>
            <p:nvSpPr>
              <p:cNvPr id="52" name="Freeform 20"/>
              <p:cNvSpPr>
                <a:spLocks noEditPoints="1"/>
              </p:cNvSpPr>
              <p:nvPr/>
            </p:nvSpPr>
            <p:spPr bwMode="auto">
              <a:xfrm>
                <a:off x="3684" y="2022"/>
                <a:ext cx="310" cy="276"/>
              </a:xfrm>
              <a:custGeom>
                <a:avLst/>
                <a:gdLst>
                  <a:gd name="T0" fmla="*/ 80 w 160"/>
                  <a:gd name="T1" fmla="*/ 0 h 142"/>
                  <a:gd name="T2" fmla="*/ 0 w 160"/>
                  <a:gd name="T3" fmla="*/ 62 h 142"/>
                  <a:gd name="T4" fmla="*/ 30 w 160"/>
                  <a:gd name="T5" fmla="*/ 109 h 142"/>
                  <a:gd name="T6" fmla="*/ 30 w 160"/>
                  <a:gd name="T7" fmla="*/ 142 h 142"/>
                  <a:gd name="T8" fmla="*/ 65 w 160"/>
                  <a:gd name="T9" fmla="*/ 122 h 142"/>
                  <a:gd name="T10" fmla="*/ 80 w 160"/>
                  <a:gd name="T11" fmla="*/ 123 h 142"/>
                  <a:gd name="T12" fmla="*/ 160 w 160"/>
                  <a:gd name="T13" fmla="*/ 65 h 142"/>
                  <a:gd name="T14" fmla="*/ 80 w 160"/>
                  <a:gd name="T15" fmla="*/ 0 h 142"/>
                  <a:gd name="T16" fmla="*/ 80 w 160"/>
                  <a:gd name="T17" fmla="*/ 114 h 142"/>
                  <a:gd name="T18" fmla="*/ 63 w 160"/>
                  <a:gd name="T19" fmla="*/ 112 h 142"/>
                  <a:gd name="T20" fmla="*/ 40 w 160"/>
                  <a:gd name="T21" fmla="*/ 125 h 142"/>
                  <a:gd name="T22" fmla="*/ 40 w 160"/>
                  <a:gd name="T23" fmla="*/ 104 h 142"/>
                  <a:gd name="T24" fmla="*/ 10 w 160"/>
                  <a:gd name="T25" fmla="*/ 62 h 142"/>
                  <a:gd name="T26" fmla="*/ 80 w 160"/>
                  <a:gd name="T27" fmla="*/ 9 h 142"/>
                  <a:gd name="T28" fmla="*/ 150 w 160"/>
                  <a:gd name="T29" fmla="*/ 65 h 142"/>
                  <a:gd name="T30" fmla="*/ 80 w 160"/>
                  <a:gd name="T31" fmla="*/ 11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42">
                    <a:moveTo>
                      <a:pt x="80" y="0"/>
                    </a:moveTo>
                    <a:cubicBezTo>
                      <a:pt x="36" y="0"/>
                      <a:pt x="0" y="26"/>
                      <a:pt x="0" y="62"/>
                    </a:cubicBezTo>
                    <a:cubicBezTo>
                      <a:pt x="0" y="82"/>
                      <a:pt x="12" y="97"/>
                      <a:pt x="30" y="109"/>
                    </a:cubicBezTo>
                    <a:cubicBezTo>
                      <a:pt x="30" y="142"/>
                      <a:pt x="30" y="142"/>
                      <a:pt x="30" y="142"/>
                    </a:cubicBezTo>
                    <a:cubicBezTo>
                      <a:pt x="65" y="122"/>
                      <a:pt x="65" y="122"/>
                      <a:pt x="65" y="122"/>
                    </a:cubicBezTo>
                    <a:cubicBezTo>
                      <a:pt x="70" y="123"/>
                      <a:pt x="75" y="123"/>
                      <a:pt x="80" y="123"/>
                    </a:cubicBezTo>
                    <a:cubicBezTo>
                      <a:pt x="124" y="123"/>
                      <a:pt x="160" y="101"/>
                      <a:pt x="160" y="65"/>
                    </a:cubicBezTo>
                    <a:cubicBezTo>
                      <a:pt x="160" y="29"/>
                      <a:pt x="124" y="0"/>
                      <a:pt x="80" y="0"/>
                    </a:cubicBezTo>
                    <a:close/>
                    <a:moveTo>
                      <a:pt x="80" y="114"/>
                    </a:moveTo>
                    <a:cubicBezTo>
                      <a:pt x="74" y="114"/>
                      <a:pt x="68" y="113"/>
                      <a:pt x="63" y="112"/>
                    </a:cubicBezTo>
                    <a:cubicBezTo>
                      <a:pt x="40" y="125"/>
                      <a:pt x="40" y="125"/>
                      <a:pt x="40" y="125"/>
                    </a:cubicBezTo>
                    <a:cubicBezTo>
                      <a:pt x="40" y="104"/>
                      <a:pt x="40" y="104"/>
                      <a:pt x="40" y="104"/>
                    </a:cubicBezTo>
                    <a:cubicBezTo>
                      <a:pt x="22" y="94"/>
                      <a:pt x="10" y="81"/>
                      <a:pt x="10" y="62"/>
                    </a:cubicBezTo>
                    <a:cubicBezTo>
                      <a:pt x="10" y="31"/>
                      <a:pt x="41" y="9"/>
                      <a:pt x="80" y="9"/>
                    </a:cubicBezTo>
                    <a:cubicBezTo>
                      <a:pt x="118" y="9"/>
                      <a:pt x="150" y="34"/>
                      <a:pt x="150" y="65"/>
                    </a:cubicBezTo>
                    <a:cubicBezTo>
                      <a:pt x="150" y="95"/>
                      <a:pt x="118" y="114"/>
                      <a:pt x="80" y="114"/>
                    </a:cubicBezTo>
                    <a:close/>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53" name="Oval 21"/>
              <p:cNvSpPr>
                <a:spLocks noChangeArrowheads="1"/>
              </p:cNvSpPr>
              <p:nvPr/>
            </p:nvSpPr>
            <p:spPr bwMode="auto">
              <a:xfrm>
                <a:off x="381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54" name="Oval 22"/>
              <p:cNvSpPr>
                <a:spLocks noChangeArrowheads="1"/>
              </p:cNvSpPr>
              <p:nvPr/>
            </p:nvSpPr>
            <p:spPr bwMode="auto">
              <a:xfrm>
                <a:off x="387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55" name="Oval 23"/>
              <p:cNvSpPr>
                <a:spLocks noChangeArrowheads="1"/>
              </p:cNvSpPr>
              <p:nvPr/>
            </p:nvSpPr>
            <p:spPr bwMode="auto">
              <a:xfrm>
                <a:off x="375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grpSp>
      <p:grpSp>
        <p:nvGrpSpPr>
          <p:cNvPr id="61" name="组合 60"/>
          <p:cNvGrpSpPr/>
          <p:nvPr/>
        </p:nvGrpSpPr>
        <p:grpSpPr>
          <a:xfrm>
            <a:off x="8442566" y="2613360"/>
            <a:ext cx="1981200" cy="3116261"/>
            <a:chOff x="13295" y="4116"/>
            <a:chExt cx="3120" cy="4907"/>
          </a:xfrm>
        </p:grpSpPr>
        <p:sp>
          <p:nvSpPr>
            <p:cNvPr id="34" name="Oval 123"/>
            <p:cNvSpPr/>
            <p:nvPr/>
          </p:nvSpPr>
          <p:spPr>
            <a:xfrm>
              <a:off x="14120" y="7553"/>
              <a:ext cx="1470" cy="1470"/>
            </a:xfrm>
            <a:prstGeom prst="ellipse">
              <a:avLst/>
            </a:prstGeom>
            <a:solidFill>
              <a:schemeClr val="accent5"/>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en-US" altLang="en-GB" b="1" dirty="0">
                  <a:latin typeface="微软雅黑" panose="020B0503020204020204" charset="-122"/>
                  <a:ea typeface="微软雅黑" panose="020B0503020204020204" charset="-122"/>
                  <a:sym typeface="思源宋体" panose="02020700000000000000" pitchFamily="18" charset="-122"/>
                </a:rPr>
                <a:t>3</a:t>
              </a:r>
              <a:endParaRPr lang="en-US" altLang="en-GB" b="1" dirty="0">
                <a:latin typeface="微软雅黑" panose="020B0503020204020204" charset="-122"/>
                <a:ea typeface="微软雅黑" panose="020B0503020204020204" charset="-122"/>
                <a:sym typeface="思源宋体" panose="02020700000000000000" pitchFamily="18" charset="-122"/>
              </a:endParaRPr>
            </a:p>
          </p:txBody>
        </p:sp>
        <p:grpSp>
          <p:nvGrpSpPr>
            <p:cNvPr id="35" name="Group 4"/>
            <p:cNvGrpSpPr>
              <a:grpSpLocks noChangeAspect="1"/>
            </p:cNvGrpSpPr>
            <p:nvPr/>
          </p:nvGrpSpPr>
          <p:grpSpPr bwMode="auto">
            <a:xfrm>
              <a:off x="13295" y="4116"/>
              <a:ext cx="3120" cy="3270"/>
              <a:chOff x="1136" y="1115"/>
              <a:chExt cx="1248" cy="1308"/>
            </a:xfrm>
          </p:grpSpPr>
          <p:sp>
            <p:nvSpPr>
              <p:cNvPr id="3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3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3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3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4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sp>
          <p:nvSpPr>
            <p:cNvPr id="46" name="TextBox 137"/>
            <p:cNvSpPr txBox="1"/>
            <p:nvPr/>
          </p:nvSpPr>
          <p:spPr>
            <a:xfrm>
              <a:off x="14219" y="4330"/>
              <a:ext cx="1273" cy="582"/>
            </a:xfrm>
            <a:prstGeom prst="rect">
              <a:avLst/>
            </a:prstGeom>
            <a:noFill/>
          </p:spPr>
          <p:txBody>
            <a:bodyPr wrap="none" rtlCol="0">
              <a:spAutoFit/>
            </a:bodyPr>
            <a:p>
              <a:r>
                <a:rPr lang="en-GB" b="1" dirty="0">
                  <a:solidFill>
                    <a:schemeClr val="bg1"/>
                  </a:solidFill>
                  <a:latin typeface="微软雅黑" panose="020B0503020204020204" charset="-122"/>
                  <a:ea typeface="微软雅黑" panose="020B0503020204020204" charset="-122"/>
                  <a:sym typeface="思源宋体" panose="02020700000000000000" pitchFamily="18" charset="-122"/>
                </a:rPr>
                <a:t>TITLE</a:t>
              </a:r>
              <a:endParaRPr lang="en-GB"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47" name="Rectangle 138"/>
            <p:cNvSpPr/>
            <p:nvPr/>
          </p:nvSpPr>
          <p:spPr>
            <a:xfrm>
              <a:off x="13386" y="4926"/>
              <a:ext cx="2938" cy="1307"/>
            </a:xfrm>
            <a:prstGeom prst="rect">
              <a:avLst/>
            </a:prstGeom>
          </p:spPr>
          <p:txBody>
            <a:bodyPr wrap="square">
              <a:spAutoFit/>
            </a:bodyPr>
            <a:p>
              <a:pPr algn="ctr"/>
              <a:r>
                <a:rPr lang="zh-CN" altLang="en-GB" sz="24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志向</a:t>
              </a:r>
              <a:endParaRPr lang="zh-CN" altLang="en-GB" sz="24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a:p>
              <a:pPr algn="ctr"/>
              <a:r>
                <a:rPr lang="zh-CN" altLang="en-GB" sz="24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rPr>
                <a:t>和价值观</a:t>
              </a:r>
              <a:endParaRPr lang="zh-CN" altLang="en-GB" sz="24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思源宋体" panose="02020700000000000000" pitchFamily="18" charset="-122"/>
              </a:endParaRPr>
            </a:p>
          </p:txBody>
        </p:sp>
        <p:grpSp>
          <p:nvGrpSpPr>
            <p:cNvPr id="56" name="Group 26"/>
            <p:cNvGrpSpPr>
              <a:grpSpLocks noChangeAspect="1"/>
            </p:cNvGrpSpPr>
            <p:nvPr/>
          </p:nvGrpSpPr>
          <p:grpSpPr bwMode="auto">
            <a:xfrm>
              <a:off x="14592" y="6419"/>
              <a:ext cx="526" cy="493"/>
              <a:chOff x="3697" y="2028"/>
              <a:chExt cx="284" cy="266"/>
            </a:xfrm>
          </p:grpSpPr>
          <p:sp>
            <p:nvSpPr>
              <p:cNvPr id="57" name="Freeform 27"/>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sp>
            <p:nvSpPr>
              <p:cNvPr id="58" name="Freeform 28"/>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GB" dirty="0">
                  <a:latin typeface="微软雅黑" panose="020B0503020204020204" charset="-122"/>
                  <a:ea typeface="微软雅黑" panose="020B0503020204020204" charset="-122"/>
                  <a:sym typeface="思源宋体" panose="02020700000000000000" pitchFamily="18"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3499485" cy="123571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一、小学生的需要</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40" name="任意多边形: 形状 39"/>
          <p:cNvSpPr>
            <a:spLocks noChangeAspect="1"/>
          </p:cNvSpPr>
          <p:nvPr>
            <p:custDataLst>
              <p:tags r:id="rId23"/>
            </p:custDataLst>
          </p:nvPr>
        </p:nvSpPr>
        <p:spPr>
          <a:xfrm rot="10800000">
            <a:off x="599630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圆角矩形 1"/>
          <p:cNvSpPr/>
          <p:nvPr/>
        </p:nvSpPr>
        <p:spPr>
          <a:xfrm flipH="1">
            <a:off x="1993900" y="2670810"/>
            <a:ext cx="5214620" cy="2975610"/>
          </a:xfrm>
          <a:prstGeom prst="roundRect">
            <a:avLst>
              <a:gd name="adj" fmla="val 6295"/>
            </a:avLst>
          </a:pr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6" name="文本框 9"/>
          <p:cNvSpPr txBox="1"/>
          <p:nvPr/>
        </p:nvSpPr>
        <p:spPr>
          <a:xfrm flipH="1">
            <a:off x="7392035" y="2426970"/>
            <a:ext cx="3257550" cy="694690"/>
          </a:xfrm>
          <a:prstGeom prst="rect">
            <a:avLst/>
          </a:prstGeom>
          <a:noFill/>
        </p:spPr>
        <p:txBody>
          <a:bodyPr wrap="square" lIns="107950" tIns="0" rIns="0" bIns="0" anchor="ctr" anchorCtr="0">
            <a:no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sym typeface="思源宋体" panose="02020700000000000000" pitchFamily="18" charset="-122"/>
              </a:rPr>
              <a:t>需要知识点梳理</a:t>
            </a:r>
            <a:endPar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3" name="组合 5"/>
          <p:cNvGrpSpPr/>
          <p:nvPr/>
        </p:nvGrpSpPr>
        <p:grpSpPr>
          <a:xfrm rot="0" flipH="1">
            <a:off x="7392035" y="3239135"/>
            <a:ext cx="3076575" cy="765175"/>
            <a:chOff x="1487488" y="2204864"/>
            <a:chExt cx="2613001" cy="658233"/>
          </a:xfrm>
        </p:grpSpPr>
        <p:sp>
          <p:nvSpPr>
            <p:cNvPr id="60" name="圆角矩形 15"/>
            <p:cNvSpPr/>
            <p:nvPr/>
          </p:nvSpPr>
          <p:spPr>
            <a:xfrm>
              <a:off x="1487488" y="2312730"/>
              <a:ext cx="2613001" cy="442502"/>
            </a:xfrm>
            <a:prstGeom prst="roundRect">
              <a:avLst>
                <a:gd name="adj" fmla="val 21525"/>
              </a:avLst>
            </a:pr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4"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2" name="矩形 61"/>
            <p:cNvSpPr/>
            <p:nvPr/>
          </p:nvSpPr>
          <p:spPr>
            <a:xfrm>
              <a:off x="2474831" y="2416768"/>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需要概述</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10" name="组合 23"/>
            <p:cNvGrpSpPr/>
            <p:nvPr/>
          </p:nvGrpSpPr>
          <p:grpSpPr>
            <a:xfrm>
              <a:off x="1877220" y="2312730"/>
              <a:ext cx="442502" cy="442502"/>
              <a:chOff x="0" y="0"/>
              <a:chExt cx="885002" cy="885002"/>
            </a:xfrm>
          </p:grpSpPr>
          <p:sp>
            <p:nvSpPr>
              <p:cNvPr id="64"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5"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grpSp>
        <p:nvGrpSpPr>
          <p:cNvPr id="11" name="组合 6"/>
          <p:cNvGrpSpPr/>
          <p:nvPr/>
        </p:nvGrpSpPr>
        <p:grpSpPr>
          <a:xfrm rot="0" flipH="1">
            <a:off x="7392035" y="4126230"/>
            <a:ext cx="3076575" cy="765175"/>
            <a:chOff x="1487488" y="2807457"/>
            <a:chExt cx="2613001" cy="658233"/>
          </a:xfrm>
        </p:grpSpPr>
        <p:sp>
          <p:nvSpPr>
            <p:cNvPr id="54" name="圆角矩形 26"/>
            <p:cNvSpPr/>
            <p:nvPr/>
          </p:nvSpPr>
          <p:spPr>
            <a:xfrm>
              <a:off x="1487488" y="2915323"/>
              <a:ext cx="2613001" cy="442502"/>
            </a:xfrm>
            <a:prstGeom prst="roundRect">
              <a:avLst>
                <a:gd name="adj" fmla="val 21525"/>
              </a:avLst>
            </a:pr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55"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56" name="矩形 55"/>
            <p:cNvSpPr/>
            <p:nvPr/>
          </p:nvSpPr>
          <p:spPr>
            <a:xfrm>
              <a:off x="2474831" y="3017722"/>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需要发展</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57" name="组合 17"/>
            <p:cNvGrpSpPr/>
            <p:nvPr/>
          </p:nvGrpSpPr>
          <p:grpSpPr>
            <a:xfrm>
              <a:off x="1877220" y="2915323"/>
              <a:ext cx="442502" cy="442502"/>
              <a:chOff x="0" y="0"/>
              <a:chExt cx="885002" cy="885002"/>
            </a:xfrm>
          </p:grpSpPr>
          <p:sp>
            <p:nvSpPr>
              <p:cNvPr id="58"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59"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grpSp>
        <p:nvGrpSpPr>
          <p:cNvPr id="14" name="组合 13"/>
          <p:cNvGrpSpPr/>
          <p:nvPr/>
        </p:nvGrpSpPr>
        <p:grpSpPr>
          <a:xfrm rot="0" flipH="1">
            <a:off x="7392035" y="5013325"/>
            <a:ext cx="3076575" cy="765175"/>
            <a:chOff x="1487488" y="3410050"/>
            <a:chExt cx="2613001" cy="658233"/>
          </a:xfrm>
        </p:grpSpPr>
        <p:sp>
          <p:nvSpPr>
            <p:cNvPr id="15" name="圆角矩形 33"/>
            <p:cNvSpPr/>
            <p:nvPr/>
          </p:nvSpPr>
          <p:spPr>
            <a:xfrm>
              <a:off x="1487488" y="3517916"/>
              <a:ext cx="2613001" cy="442502"/>
            </a:xfrm>
            <a:prstGeom prst="roundRect">
              <a:avLst>
                <a:gd name="adj" fmla="val 21525"/>
              </a:avLst>
            </a:prstGeom>
            <a:solidFill>
              <a:schemeClr val="accent3"/>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6"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9" name="矩形 18"/>
            <p:cNvSpPr/>
            <p:nvPr/>
          </p:nvSpPr>
          <p:spPr>
            <a:xfrm>
              <a:off x="2474831" y="3621915"/>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引导和培养</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20" name="组合 19"/>
            <p:cNvGrpSpPr/>
            <p:nvPr/>
          </p:nvGrpSpPr>
          <p:grpSpPr>
            <a:xfrm>
              <a:off x="1877220" y="3517915"/>
              <a:ext cx="442502" cy="442503"/>
              <a:chOff x="0" y="0"/>
              <a:chExt cx="885002" cy="885002"/>
            </a:xfrm>
          </p:grpSpPr>
          <p:sp>
            <p:nvSpPr>
              <p:cNvPr id="52"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53"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3"/>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sp>
        <p:nvSpPr>
          <p:cNvPr id="51" name="任意多边形: 形状 50"/>
          <p:cNvSpPr>
            <a:spLocks noChangeAspect="1"/>
          </p:cNvSpPr>
          <p:nvPr>
            <p:custDataLst>
              <p:tags r:id="rId24"/>
            </p:custDataLst>
          </p:nvPr>
        </p:nvSpPr>
        <p:spPr>
          <a:xfrm rot="10800000">
            <a:off x="573151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5"/>
            </p:custDataLst>
          </p:nvPr>
        </p:nvSpPr>
        <p:spPr bwMode="auto">
          <a:xfrm rot="20868415">
            <a:off x="1227891" y="3868102"/>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nvSpPr>
        <p:spPr>
          <a:xfrm>
            <a:off x="2240915" y="3005455"/>
            <a:ext cx="4720590" cy="2073275"/>
          </a:xfrm>
          <a:prstGeom prst="rect">
            <a:avLst/>
          </a:prstGeom>
          <a:noFill/>
        </p:spPr>
        <p:txBody>
          <a:bodyPr wrap="square" rtlCol="0">
            <a:spAutoFit/>
          </a:bodyPr>
          <a:p>
            <a:pPr algn="just" fontAlgn="auto">
              <a:lnSpc>
                <a:spcPct val="120000"/>
              </a:lnSpc>
              <a:spcBef>
                <a:spcPts val="0"/>
              </a:spcBef>
              <a:spcAft>
                <a:spcPts val="1200"/>
              </a:spcAft>
            </a:pPr>
            <a:r>
              <a:rPr lang="en-US" altLang="zh-CN" sz="24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什么是需要</a:t>
            </a:r>
            <a:endParaRPr lang="zh-CN" altLang="en-US" sz="2400" b="1">
              <a:solidFill>
                <a:schemeClr val="tx1"/>
              </a:solidFill>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当个体或群体因缺乏某种刺激时会呈现一种不平衡状态，对这种不平衡状态以及要求达到新的平衡的体验表现为需要。</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p:custDataLst>
              <p:tags r:id="rId1"/>
            </p:custDataLst>
          </p:nvPr>
        </p:nvSpPr>
        <p:spPr>
          <a:xfrm>
            <a:off x="0" y="5493258"/>
            <a:ext cx="12192000" cy="1364742"/>
          </a:xfrm>
          <a:prstGeom prst="rect">
            <a:avLst/>
          </a:prstGeom>
          <a:solidFill>
            <a:srgbClr val="ECE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7" name="矩形 00"/>
          <p:cNvSpPr/>
          <p:nvPr>
            <p:custDataLst>
              <p:tags r:id="rId6"/>
            </p:custDataLst>
          </p:nvPr>
        </p:nvSpPr>
        <p:spPr>
          <a:xfrm>
            <a:off x="914400" y="609605"/>
            <a:ext cx="10363283" cy="5486444"/>
          </a:xfrm>
          <a:prstGeom prst="rect">
            <a:avLst/>
          </a:prstGeom>
          <a:solidFill>
            <a:srgbClr val="FCFDFD"/>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7"/>
            </p:custDataLst>
          </p:nvPr>
        </p:nvPicPr>
        <p:blipFill rotWithShape="1">
          <a:blip r:embed="rId8"/>
          <a:srcRect t="6298" b="6298"/>
          <a:stretch>
            <a:fillRect/>
          </a:stretch>
        </p:blipFill>
        <p:spPr>
          <a:xfrm>
            <a:off x="1524011" y="1219210"/>
            <a:ext cx="4114825" cy="4267225"/>
          </a:xfrm>
          <a:custGeom>
            <a:avLst/>
            <a:gdLst/>
            <a:ahLst/>
            <a:cxnLst>
              <a:cxn ang="3">
                <a:pos x="hc" y="t"/>
              </a:cxn>
              <a:cxn ang="cd2">
                <a:pos x="l" y="vc"/>
              </a:cxn>
              <a:cxn ang="cd4">
                <a:pos x="hc" y="b"/>
              </a:cxn>
              <a:cxn ang="0">
                <a:pos x="r" y="vc"/>
              </a:cxn>
            </a:cxnLst>
            <a:rect l="l" t="t" r="r" b="b"/>
            <a:pathLst>
              <a:path w="6480" h="6720">
                <a:moveTo>
                  <a:pt x="0" y="0"/>
                </a:moveTo>
                <a:lnTo>
                  <a:pt x="6480" y="0"/>
                </a:lnTo>
                <a:lnTo>
                  <a:pt x="6480" y="6720"/>
                </a:lnTo>
                <a:lnTo>
                  <a:pt x="0" y="6720"/>
                </a:lnTo>
                <a:lnTo>
                  <a:pt x="0" y="0"/>
                </a:lnTo>
                <a:close/>
              </a:path>
            </a:pathLst>
          </a:custGeom>
        </p:spPr>
      </p:pic>
      <p:sp>
        <p:nvSpPr>
          <p:cNvPr id="8" name="文本框 7"/>
          <p:cNvSpPr txBox="1"/>
          <p:nvPr>
            <p:custDataLst>
              <p:tags r:id="rId9"/>
            </p:custDataLst>
          </p:nvPr>
        </p:nvSpPr>
        <p:spPr>
          <a:xfrm>
            <a:off x="6400851" y="1524026"/>
            <a:ext cx="3962451" cy="762000"/>
          </a:xfrm>
          <a:prstGeom prst="rect">
            <a:avLst/>
          </a:prstGeom>
          <a:noFill/>
        </p:spPr>
        <p:txBody>
          <a:bodyPr wrap="square" lIns="63500" tIns="25400" rIns="63500" bIns="25400" rtlCol="0" anchor="b" anchorCtr="0">
            <a:normAutofit fontScale="90000"/>
          </a:bodyPr>
          <a:p>
            <a:pPr marL="0" indent="0" algn="l">
              <a:lnSpc>
                <a:spcPct val="100000"/>
              </a:lnSpc>
              <a:spcBef>
                <a:spcPts val="0"/>
              </a:spcBef>
              <a:spcAft>
                <a:spcPts val="0"/>
              </a:spcAft>
              <a:buSzPct val="100000"/>
              <a:buNone/>
            </a:pPr>
            <a:r>
              <a:rPr lang="zh-CN" altLang="en-US" sz="4000" b="1" u="none" strike="noStrike" spc="160" baseline="0" dirty="0">
                <a:solidFill>
                  <a:srgbClr val="40A28A"/>
                </a:solidFill>
                <a:uLnTx/>
                <a:uFillTx/>
                <a:latin typeface="微软雅黑" panose="020B0503020204020204" charset="-122"/>
                <a:ea typeface="微软雅黑" panose="020B0503020204020204" charset="-122"/>
                <a:sym typeface="思源宋体" panose="02020700000000000000" pitchFamily="18" charset="-122"/>
              </a:rPr>
              <a:t>小学生的需要概述</a:t>
            </a:r>
            <a:endParaRPr lang="zh-CN" altLang="en-US" sz="4000" b="1" u="none" strike="noStrike" spc="160" baseline="0" dirty="0">
              <a:solidFill>
                <a:srgbClr val="40A28A"/>
              </a:solidFill>
              <a:uLnTx/>
              <a:uFillTx/>
              <a:latin typeface="微软雅黑" panose="020B0503020204020204" charset="-122"/>
              <a:ea typeface="微软雅黑" panose="020B0503020204020204" charset="-122"/>
              <a:sym typeface="思源宋体" panose="02020700000000000000" pitchFamily="18" charset="-122"/>
            </a:endParaRPr>
          </a:p>
        </p:txBody>
      </p:sp>
      <p:sp>
        <p:nvSpPr>
          <p:cNvPr id="11" name="Title 6"/>
          <p:cNvSpPr txBox="1"/>
          <p:nvPr>
            <p:custDataLst>
              <p:tags r:id="rId10"/>
            </p:custDataLst>
          </p:nvPr>
        </p:nvSpPr>
        <p:spPr>
          <a:xfrm>
            <a:off x="6400800" y="2435225"/>
            <a:ext cx="3961765" cy="305752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000" spc="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rPr>
              <a:t>马斯洛（1908—1970）</a:t>
            </a:r>
            <a:endParaRPr lang="zh-CN" altLang="en-US" sz="2000" spc="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endParaRPr>
          </a:p>
          <a:p>
            <a:pPr marL="285750" lvl="1" indent="0" algn="just" fontAlgn="auto">
              <a:lnSpc>
                <a:spcPct val="150000"/>
              </a:lnSpc>
              <a:spcBef>
                <a:spcPts val="0"/>
              </a:spcBef>
              <a:spcAft>
                <a:spcPts val="800"/>
              </a:spcAft>
              <a:buSzPct val="100000"/>
              <a:buNone/>
            </a:pPr>
            <a:r>
              <a:rPr lang="zh-CN" altLang="en-US" sz="1600" spc="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rPr>
              <a:t>亚伯拉罕</a:t>
            </a:r>
            <a:r>
              <a:rPr lang="zh-CN" altLang="en-US" sz="1600" spc="0">
                <a:ln w="3175">
                  <a:noFill/>
                  <a:prstDash val="dash"/>
                </a:ln>
                <a:solidFill>
                  <a:srgbClr val="404040"/>
                </a:solidFill>
                <a:uFillTx/>
                <a:latin typeface="Arial" panose="020B0604020202020204" pitchFamily="34" charset="0"/>
                <a:ea typeface="微软雅黑" panose="020B0503020204020204" charset="-122"/>
                <a:cs typeface="微软雅黑" panose="020B0503020204020204" charset="-122"/>
              </a:rPr>
              <a:t>▪</a:t>
            </a:r>
            <a:r>
              <a:rPr lang="zh-CN" altLang="en-US" sz="1600" spc="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rPr>
              <a:t>马斯洛(Abraham Harold Maslow, 1908-1970)，美国社会心理学家、人格理论家和比较心理学家，人本主义心理学的主要发起者和理论家，心理学第三势力的领导人。</a:t>
            </a:r>
            <a:endParaRPr lang="zh-CN" altLang="en-US" sz="1600" spc="0">
              <a:ln w="3175">
                <a:noFill/>
                <a:prstDash val="dash"/>
              </a:ln>
              <a:solidFill>
                <a:srgbClr val="404040"/>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2" name="矩形 11"/>
          <p:cNvSpPr/>
          <p:nvPr>
            <p:custDataLst>
              <p:tags r:id="rId1"/>
            </p:custDataLst>
          </p:nvPr>
        </p:nvSpPr>
        <p:spPr>
          <a:xfrm>
            <a:off x="294600" y="302400"/>
            <a:ext cx="11602796" cy="6253188"/>
          </a:xfrm>
          <a:prstGeom prst="rect">
            <a:avLst/>
          </a:prstGeom>
          <a:solidFill>
            <a:srgbClr val="ACE2CF">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FFFFFF"/>
              </a:solidFill>
              <a:latin typeface="微软雅黑" panose="020B0503020204020204" charset="-122"/>
              <a:ea typeface="微软雅黑" panose="020B0503020204020204" charset="-122"/>
            </a:endParaRPr>
          </a:p>
        </p:txBody>
      </p:sp>
      <p:pic>
        <p:nvPicPr>
          <p:cNvPr id="11" name="图片 10"/>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10" name="图片 9"/>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6" name="文本框 5"/>
          <p:cNvSpPr txBox="1"/>
          <p:nvPr>
            <p:custDataLst>
              <p:tags r:id="rId6"/>
            </p:custDataLst>
          </p:nvPr>
        </p:nvSpPr>
        <p:spPr>
          <a:xfrm>
            <a:off x="7772462" y="2743200"/>
            <a:ext cx="3810025" cy="1371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en-US" sz="4400" b="1" spc="160">
                <a:solidFill>
                  <a:srgbClr val="307A67"/>
                </a:solidFill>
                <a:latin typeface="微软雅黑" panose="020B0503020204020204" charset="-122"/>
                <a:ea typeface="微软雅黑" panose="020B0503020204020204" charset="-122"/>
                <a:cs typeface="微软雅黑" panose="020B0503020204020204" charset="-122"/>
                <a:sym typeface="+mn-ea"/>
              </a:rPr>
              <a:t>2.需要的各类</a:t>
            </a:r>
            <a:endParaRPr lang="en-US" sz="4400" b="1" spc="160">
              <a:solidFill>
                <a:srgbClr val="307A67"/>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custDataLst>
              <p:tags r:id="rId7"/>
            </p:custDataLst>
          </p:nvPr>
        </p:nvPicPr>
        <p:blipFill rotWithShape="1">
          <a:blip r:embed="rId8"/>
          <a:srcRect t="902" b="902"/>
          <a:stretch>
            <a:fillRect/>
          </a:stretch>
        </p:blipFill>
        <p:spPr>
          <a:xfrm>
            <a:off x="914400" y="914400"/>
            <a:ext cx="6096037" cy="5029200"/>
          </a:xfrm>
          <a:custGeom>
            <a:avLst/>
            <a:gdLst/>
            <a:ahLst/>
            <a:cxnLst>
              <a:cxn ang="3">
                <a:pos x="hc" y="t"/>
              </a:cxn>
              <a:cxn ang="cd2">
                <a:pos x="l" y="vc"/>
              </a:cxn>
              <a:cxn ang="cd4">
                <a:pos x="hc" y="b"/>
              </a:cxn>
              <a:cxn ang="0">
                <a:pos x="r" y="vc"/>
              </a:cxn>
            </a:cxnLst>
            <a:rect l="l" t="t" r="r" b="b"/>
            <a:pathLst>
              <a:path w="9600" h="5520">
                <a:moveTo>
                  <a:pt x="0" y="0"/>
                </a:moveTo>
                <a:lnTo>
                  <a:pt x="9600" y="0"/>
                </a:lnTo>
                <a:lnTo>
                  <a:pt x="9600" y="5520"/>
                </a:lnTo>
                <a:lnTo>
                  <a:pt x="0" y="5520"/>
                </a:lnTo>
                <a:lnTo>
                  <a:pt x="0" y="0"/>
                </a:lnTo>
                <a:close/>
              </a:path>
            </a:pathLst>
          </a:custGeom>
        </p:spPr>
      </p:pic>
      <p:sp>
        <p:nvSpPr>
          <p:cNvPr id="4" name="bj"/>
          <p:cNvSpPr/>
          <p:nvPr>
            <p:custDataLst>
              <p:tags r:id="rId9"/>
            </p:custDataLst>
          </p:nvPr>
        </p:nvSpPr>
        <p:spPr>
          <a:xfrm>
            <a:off x="608965" y="609597"/>
            <a:ext cx="6705600" cy="5638775"/>
          </a:xfrm>
          <a:prstGeom prst="rect">
            <a:avLst/>
          </a:prstGeom>
          <a:noFill/>
          <a:ln w="12700">
            <a:solidFill>
              <a:srgbClr val="40A28A">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FFFFFF"/>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1518285" y="2738120"/>
            <a:ext cx="9409430" cy="2155825"/>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marL="342900" indent="-342900" algn="just">
              <a:lnSpc>
                <a:spcPct val="130000"/>
              </a:lnSpc>
              <a:spcBef>
                <a:spcPts val="0"/>
              </a:spcBef>
              <a:spcAft>
                <a:spcPts val="600"/>
              </a:spcAft>
              <a:buFont typeface="+mj-lt"/>
              <a:buAutoNum type="arabicPeriod"/>
            </a:pPr>
            <a:r>
              <a:rPr lang="zh-CN" altLang="en-US">
                <a:latin typeface="微软雅黑" panose="020B0503020204020204" charset="-122"/>
                <a:ea typeface="微软雅黑" panose="020B0503020204020204" charset="-122"/>
                <a:cs typeface="微软雅黑" panose="020B0503020204020204" charset="-122"/>
                <a:sym typeface="+mn-ea"/>
              </a:rPr>
              <a:t>小学生的安全需要主要表现在两方面:学生有家庭和睦以及社会环境和平安定的强烈需要。</a:t>
            </a:r>
            <a:endParaRPr lang="zh-CN" altLang="en-US">
              <a:latin typeface="微软雅黑" panose="020B0503020204020204" charset="-122"/>
              <a:ea typeface="微软雅黑" panose="020B0503020204020204" charset="-122"/>
              <a:cs typeface="微软雅黑" panose="020B0503020204020204" charset="-122"/>
            </a:endParaRPr>
          </a:p>
          <a:p>
            <a:pPr marL="342900" indent="-342900" algn="just">
              <a:lnSpc>
                <a:spcPct val="130000"/>
              </a:lnSpc>
              <a:spcBef>
                <a:spcPts val="0"/>
              </a:spcBef>
              <a:spcAft>
                <a:spcPts val="600"/>
              </a:spcAft>
              <a:buFont typeface="+mj-lt"/>
              <a:buAutoNum type="arabicPeriod"/>
            </a:pPr>
            <a:r>
              <a:rPr lang="zh-CN" altLang="en-US">
                <a:latin typeface="微软雅黑" panose="020B0503020204020204" charset="-122"/>
                <a:ea typeface="微软雅黑" panose="020B0503020204020204" charset="-122"/>
                <a:cs typeface="微软雅黑" panose="020B0503020204020204" charset="-122"/>
                <a:sym typeface="+mn-ea"/>
              </a:rPr>
              <a:t>小学生对爱与归属的需要主要表现在三方面:家人、老师的关爱;同伴的友谊;同亲人与伙伴交往中得到鼓励和支持。</a:t>
            </a:r>
            <a:endParaRPr lang="zh-CN" altLang="en-US">
              <a:latin typeface="微软雅黑" panose="020B0503020204020204" charset="-122"/>
              <a:ea typeface="微软雅黑" panose="020B0503020204020204" charset="-122"/>
              <a:cs typeface="微软雅黑" panose="020B0503020204020204" charset="-122"/>
            </a:endParaRPr>
          </a:p>
          <a:p>
            <a:pPr marL="342900" indent="-342900" algn="just">
              <a:lnSpc>
                <a:spcPct val="130000"/>
              </a:lnSpc>
              <a:spcBef>
                <a:spcPts val="0"/>
              </a:spcBef>
              <a:spcAft>
                <a:spcPts val="600"/>
              </a:spcAft>
              <a:buFont typeface="+mj-lt"/>
              <a:buAutoNum type="arabicPeriod"/>
            </a:pPr>
            <a:r>
              <a:rPr lang="zh-CN" altLang="en-US">
                <a:latin typeface="微软雅黑" panose="020B0503020204020204" charset="-122"/>
                <a:ea typeface="微软雅黑" panose="020B0503020204020204" charset="-122"/>
                <a:cs typeface="微软雅黑" panose="020B0503020204020204" charset="-122"/>
                <a:sym typeface="+mn-ea"/>
              </a:rPr>
              <a:t>学生对尊重的需要主要表现在:希望师长理解、受到人格的尊重;得到同伴的平等互助与合作。</a:t>
            </a:r>
            <a:endParaRPr lang="zh-CN" altLang="en-US">
              <a:latin typeface="微软雅黑" panose="020B0503020204020204" charset="-122"/>
              <a:ea typeface="微软雅黑" panose="020B0503020204020204" charset="-122"/>
              <a:cs typeface="微软雅黑" panose="020B0503020204020204" charset="-122"/>
            </a:endParaRPr>
          </a:p>
          <a:p>
            <a:pPr marL="342900" indent="-342900" algn="just">
              <a:lnSpc>
                <a:spcPct val="130000"/>
              </a:lnSpc>
              <a:spcBef>
                <a:spcPts val="0"/>
              </a:spcBef>
              <a:spcAft>
                <a:spcPts val="600"/>
              </a:spcAft>
              <a:buFont typeface="+mj-lt"/>
              <a:buAutoNum type="arabicPeriod"/>
            </a:pPr>
            <a:r>
              <a:rPr lang="zh-CN" altLang="en-US">
                <a:latin typeface="微软雅黑" panose="020B0503020204020204" charset="-122"/>
                <a:ea typeface="微软雅黑" panose="020B0503020204020204" charset="-122"/>
                <a:cs typeface="微软雅黑" panose="020B0503020204020204" charset="-122"/>
                <a:sym typeface="+mn-ea"/>
              </a:rPr>
              <a:t>学生对自我实现的需要主要表现在:希望自己的才能得到展示,目标不断实现;得到他人的肯定性评价。</a:t>
            </a:r>
            <a:endParaRPr lang="zh-CN" altLang="en-US">
              <a:latin typeface="微软雅黑" panose="020B0503020204020204" charset="-122"/>
              <a:ea typeface="微软雅黑" panose="020B0503020204020204" charset="-122"/>
              <a:cs typeface="微软雅黑" panose="020B0503020204020204" charset="-122"/>
            </a:endParaRPr>
          </a:p>
          <a:p>
            <a:pPr indent="0" algn="r">
              <a:lnSpc>
                <a:spcPct val="130000"/>
              </a:lnSpc>
              <a:spcBef>
                <a:spcPts val="0"/>
              </a:spcBef>
              <a:spcAft>
                <a:spcPts val="600"/>
              </a:spcAft>
              <a:buFont typeface="+mj-lt"/>
              <a:buNone/>
            </a:pPr>
            <a:r>
              <a:rPr lang="zh-CN" altLang="en-US">
                <a:latin typeface="微软雅黑" panose="020B0503020204020204" charset="-122"/>
                <a:ea typeface="微软雅黑" panose="020B0503020204020204" charset="-122"/>
                <a:cs typeface="微软雅黑" panose="020B0503020204020204" charset="-122"/>
                <a:sym typeface="+mn-ea"/>
              </a:rPr>
              <a:t>《小学生心理需要及其满足与调适状况的调查报告》</a:t>
            </a:r>
            <a:endParaRPr lang="zh-CN" altLang="en-US" sz="160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custDataLst>
              <p:tags r:id="rId6"/>
            </p:custDataLst>
          </p:nvPr>
        </p:nvSpPr>
        <p:spPr>
          <a:xfrm>
            <a:off x="2125980" y="1251585"/>
            <a:ext cx="4963795"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zh-CN" altLang="en-US" sz="3600" b="1">
                <a:latin typeface="宋体" panose="02010600030101010101" pitchFamily="2" charset="-122"/>
                <a:ea typeface="宋体" panose="02010600030101010101" pitchFamily="2" charset="-122"/>
                <a:sym typeface="+mn-ea"/>
              </a:rPr>
              <a:t>小学生需要发展的现状</a:t>
            </a:r>
            <a:endParaRPr lang="en-US" altLang="zh-CN" sz="3600" b="1" spc="300">
              <a:solidFill>
                <a:schemeClr val="dk1">
                  <a:lumMod val="85000"/>
                  <a:lumOff val="15000"/>
                </a:schemeClr>
              </a:solidFill>
              <a:uLnTx/>
              <a:uFillTx/>
              <a:latin typeface="Arial" panose="020B0604020202020204" pitchFamily="34" charset="0"/>
              <a:ea typeface="汉仪旗黑-55简" panose="00020600040101010101" charset="-122"/>
              <a:cs typeface="+mj-lt"/>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741553" y="1844797"/>
            <a:ext cx="8708574" cy="3900215"/>
            <a:chOff x="363531" y="1994443"/>
            <a:chExt cx="11412158" cy="4213682"/>
          </a:xfrm>
        </p:grpSpPr>
        <p:sp>
          <p:nvSpPr>
            <p:cNvPr id="13" name="品 2"/>
            <p:cNvSpPr>
              <a:spLocks noChangeArrowheads="1"/>
            </p:cNvSpPr>
            <p:nvPr/>
          </p:nvSpPr>
          <p:spPr bwMode="auto">
            <a:xfrm>
              <a:off x="3943073" y="1996840"/>
              <a:ext cx="4253074" cy="2405320"/>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5" name="9"/>
            <p:cNvSpPr>
              <a:spLocks noChangeArrowheads="1"/>
            </p:cNvSpPr>
            <p:nvPr/>
          </p:nvSpPr>
          <p:spPr bwMode="auto">
            <a:xfrm>
              <a:off x="3943072" y="4564276"/>
              <a:ext cx="7832616" cy="1643849"/>
            </a:xfrm>
            <a:prstGeom prst="rect">
              <a:avLst/>
            </a:prstGeom>
            <a:solidFill>
              <a:srgbClr val="00B0F0"/>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7" name="12"/>
            <p:cNvSpPr>
              <a:spLocks noChangeArrowheads="1"/>
            </p:cNvSpPr>
            <p:nvPr>
              <p:custDataLst>
                <p:tags r:id="rId1"/>
              </p:custDataLst>
            </p:nvPr>
          </p:nvSpPr>
          <p:spPr bwMode="auto">
            <a:xfrm>
              <a:off x="4098787" y="2784232"/>
              <a:ext cx="3943603" cy="56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需要与动机</a:t>
              </a:r>
              <a:endParaRPr kumimoji="0" lang="zh-CN" altLang="en-US"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8" name="13"/>
            <p:cNvSpPr>
              <a:spLocks noChangeArrowheads="1"/>
            </p:cNvSpPr>
            <p:nvPr>
              <p:custDataLst>
                <p:tags r:id="rId2"/>
              </p:custDataLst>
            </p:nvPr>
          </p:nvSpPr>
          <p:spPr bwMode="auto">
            <a:xfrm>
              <a:off x="4432677" y="4796900"/>
              <a:ext cx="6908395" cy="109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fontAlgn="auto">
                <a:lnSpc>
                  <a:spcPct val="150000"/>
                </a:lnSpc>
                <a:spcBef>
                  <a:spcPct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需要是动机产生的基础</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a:p>
              <a:pPr marL="0" marR="0" lvl="0" indent="0" algn="l" defTabSz="914400" rtl="0" fontAlgn="auto">
                <a:lnSpc>
                  <a:spcPct val="150000"/>
                </a:lnSpc>
                <a:spcBef>
                  <a:spcPct val="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而动机是需要的具体表现形式</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19" name="矩形 18"/>
            <p:cNvSpPr/>
            <p:nvPr/>
          </p:nvSpPr>
          <p:spPr>
            <a:xfrm>
              <a:off x="8347591" y="1994443"/>
              <a:ext cx="3428098" cy="240771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0" name="矩形 19"/>
            <p:cNvSpPr/>
            <p:nvPr/>
          </p:nvSpPr>
          <p:spPr>
            <a:xfrm>
              <a:off x="363531" y="4564276"/>
              <a:ext cx="3438401" cy="164384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1" name="矩形 20"/>
            <p:cNvSpPr/>
            <p:nvPr/>
          </p:nvSpPr>
          <p:spPr>
            <a:xfrm>
              <a:off x="373834" y="1994443"/>
              <a:ext cx="3428098" cy="24077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04390" y="2718435"/>
            <a:ext cx="7618095" cy="2155825"/>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fontAlgn="auto">
              <a:lnSpc>
                <a:spcPct val="150000"/>
              </a:lnSpc>
            </a:pPr>
            <a:r>
              <a:rPr lang="zh-CN" altLang="en-US" sz="1800">
                <a:sym typeface="+mn-ea"/>
              </a:rPr>
              <a:t>“并不是单一的，而是具有多角度多层次的统一体”</a:t>
            </a:r>
            <a:endParaRPr lang="zh-CN" altLang="en-US" sz="1800"/>
          </a:p>
          <a:p>
            <a:pPr fontAlgn="auto">
              <a:lnSpc>
                <a:spcPct val="150000"/>
              </a:lnSpc>
            </a:pPr>
            <a:r>
              <a:rPr lang="zh-CN" altLang="en-US" sz="1800">
                <a:sym typeface="+mn-ea"/>
              </a:rPr>
              <a:t>“各类层次需要的强度趋向是在不断变化发展的，其总的趋势是由低向高发展的”。</a:t>
            </a:r>
            <a:endParaRPr lang="zh-CN" altLang="en-US" sz="1800"/>
          </a:p>
          <a:p>
            <a:pPr algn="r" fontAlgn="auto">
              <a:lnSpc>
                <a:spcPct val="150000"/>
              </a:lnSpc>
            </a:pPr>
            <a:r>
              <a:rPr lang="en-US" altLang="zh-CN" sz="1800">
                <a:sym typeface="+mn-ea"/>
              </a:rPr>
              <a:t>——我国心理学工作者的研究</a:t>
            </a:r>
            <a:endParaRPr lang="zh-CN" altLang="en-US" sz="1800"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2" name="圆角矩形 26"/>
          <p:cNvSpPr/>
          <p:nvPr/>
        </p:nvSpPr>
        <p:spPr>
          <a:xfrm flipH="1">
            <a:off x="1986915" y="1190280"/>
            <a:ext cx="5400000" cy="576000"/>
          </a:xfrm>
          <a:prstGeom prst="roundRect">
            <a:avLst>
              <a:gd name="adj" fmla="val 21525"/>
            </a:avLst>
          </a:prstGeom>
          <a:solidFill>
            <a:schemeClr val="accent1">
              <a:lumMod val="90000"/>
            </a:schemeClr>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 name="任意多边形 27"/>
          <p:cNvSpPr/>
          <p:nvPr/>
        </p:nvSpPr>
        <p:spPr>
          <a:xfrm flipH="1">
            <a:off x="5758180" y="1095692"/>
            <a:ext cx="765175" cy="765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4" name="任意多边形 30"/>
          <p:cNvSpPr/>
          <p:nvPr/>
        </p:nvSpPr>
        <p:spPr>
          <a:xfrm flipH="1">
            <a:off x="5883275" y="1221105"/>
            <a:ext cx="514350" cy="5143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 name="任意多边形 31"/>
          <p:cNvSpPr/>
          <p:nvPr/>
        </p:nvSpPr>
        <p:spPr>
          <a:xfrm flipH="1">
            <a:off x="6017260" y="1347787"/>
            <a:ext cx="260985" cy="260985"/>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0" name="矩形 29"/>
          <p:cNvSpPr/>
          <p:nvPr/>
        </p:nvSpPr>
        <p:spPr>
          <a:xfrm flipH="1">
            <a:off x="2422813" y="1341809"/>
            <a:ext cx="1742248" cy="272942"/>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小学生的需要发展</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607060" y="532765"/>
            <a:ext cx="10977245" cy="5792470"/>
          </a:xfrm>
          <a:prstGeom prst="roundRect">
            <a:avLst>
              <a:gd name="adj" fmla="val 4713"/>
            </a:avLst>
          </a:prstGeom>
          <a:solidFill>
            <a:schemeClr val="bg1">
              <a:alpha val="50000"/>
            </a:schemeClr>
          </a:solidFill>
          <a:ln>
            <a:solidFill>
              <a:srgbClr val="ACE2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 name="Group 20"/>
          <p:cNvGrpSpPr/>
          <p:nvPr/>
        </p:nvGrpSpPr>
        <p:grpSpPr>
          <a:xfrm rot="0">
            <a:off x="4064635" y="1310005"/>
            <a:ext cx="1395095" cy="217170"/>
            <a:chOff x="5986618" y="2314692"/>
            <a:chExt cx="1395111" cy="217454"/>
          </a:xfrm>
          <a:solidFill>
            <a:schemeClr val="accent6"/>
          </a:solidFill>
        </p:grpSpPr>
        <p:sp>
          <p:nvSpPr>
            <p:cNvPr id="5" name="Freeform 5"/>
            <p:cNvSpPr>
              <a:spLocks noEditPoints="1"/>
            </p:cNvSpPr>
            <p:nvPr/>
          </p:nvSpPr>
          <p:spPr bwMode="auto">
            <a:xfrm>
              <a:off x="5986618" y="2409010"/>
              <a:ext cx="1189447" cy="27510"/>
            </a:xfrm>
            <a:prstGeom prst="rect">
              <a:avLst/>
            </a:pr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sp>
          <p:nvSpPr>
            <p:cNvPr id="6" name="Freeform 6"/>
            <p:cNvSpPr/>
            <p:nvPr/>
          </p:nvSpPr>
          <p:spPr bwMode="auto">
            <a:xfrm>
              <a:off x="7176064" y="2314692"/>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grpSp>
      <p:sp>
        <p:nvSpPr>
          <p:cNvPr id="54" name="Inhaltsplatzhalter 4"/>
          <p:cNvSpPr txBox="1"/>
          <p:nvPr/>
        </p:nvSpPr>
        <p:spPr>
          <a:xfrm>
            <a:off x="5779135" y="788670"/>
            <a:ext cx="5400040" cy="1259840"/>
          </a:xfrm>
          <a:prstGeom prst="rect">
            <a:avLst/>
          </a:prstGeom>
          <a:ln>
            <a:solidFill>
              <a:schemeClr val="accent1">
                <a:lumMod val="60000"/>
                <a:lumOff val="40000"/>
              </a:schemeClr>
            </a:solidFill>
            <a:prstDash val="solid"/>
          </a:ln>
        </p:spPr>
        <p:txBody>
          <a:bodyPr wrap="square" lIns="71755" tIns="36195" rIns="71755" bIns="36195"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rPr>
              <a:t>小学生的活动需要包括对游戏活动的需要和对运动活动的需要。</a:t>
            </a:r>
            <a:endPar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endParaRPr>
          </a:p>
        </p:txBody>
      </p:sp>
      <p:grpSp>
        <p:nvGrpSpPr>
          <p:cNvPr id="26" name="Group 25"/>
          <p:cNvGrpSpPr/>
          <p:nvPr/>
        </p:nvGrpSpPr>
        <p:grpSpPr>
          <a:xfrm rot="0">
            <a:off x="1013460" y="1102360"/>
            <a:ext cx="2689225" cy="632460"/>
            <a:chOff x="508001" y="2024166"/>
            <a:chExt cx="2689225" cy="632460"/>
          </a:xfrm>
        </p:grpSpPr>
        <p:sp>
          <p:nvSpPr>
            <p:cNvPr id="65" name="Rectangle 64"/>
            <p:cNvSpPr/>
            <p:nvPr/>
          </p:nvSpPr>
          <p:spPr>
            <a:xfrm>
              <a:off x="508001" y="2024166"/>
              <a:ext cx="2689225" cy="6324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tx1"/>
                  </a:solidFill>
                  <a:latin typeface="微软雅黑" panose="020B0503020204020204" charset="-122"/>
                  <a:ea typeface="微软雅黑" panose="020B0503020204020204" charset="-122"/>
                  <a:sym typeface="思源宋体" panose="02020700000000000000" pitchFamily="18" charset="-122"/>
                </a:rPr>
                <a:t>活动需要的发展</a:t>
              </a:r>
              <a:endParaRPr 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sp>
          <p:nvSpPr>
            <p:cNvPr id="66" name="Pentagon 65"/>
            <p:cNvSpPr/>
            <p:nvPr/>
          </p:nvSpPr>
          <p:spPr>
            <a:xfrm>
              <a:off x="508001" y="2024166"/>
              <a:ext cx="782955" cy="63246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charset="-122"/>
                  <a:ea typeface="微软雅黑" panose="020B0503020204020204" charset="-122"/>
                  <a:sym typeface="思源宋体" panose="02020700000000000000" pitchFamily="18" charset="-122"/>
                </a:rPr>
                <a:t>01</a:t>
              </a:r>
              <a:endParaRPr lang="en-US" sz="2000" b="1" dirty="0">
                <a:latin typeface="微软雅黑" panose="020B0503020204020204" charset="-122"/>
                <a:ea typeface="微软雅黑" panose="020B0503020204020204" charset="-122"/>
                <a:sym typeface="思源宋体" panose="02020700000000000000" pitchFamily="18" charset="-122"/>
              </a:endParaRPr>
            </a:p>
          </p:txBody>
        </p:sp>
      </p:grpSp>
      <p:grpSp>
        <p:nvGrpSpPr>
          <p:cNvPr id="22" name="Group 21"/>
          <p:cNvGrpSpPr/>
          <p:nvPr/>
        </p:nvGrpSpPr>
        <p:grpSpPr>
          <a:xfrm rot="0">
            <a:off x="4064635" y="2656840"/>
            <a:ext cx="1395095" cy="204470"/>
            <a:chOff x="5986618" y="3442571"/>
            <a:chExt cx="1395111" cy="204354"/>
          </a:xfrm>
          <a:solidFill>
            <a:srgbClr val="53B9A3"/>
          </a:solidFill>
        </p:grpSpPr>
        <p:sp>
          <p:nvSpPr>
            <p:cNvPr id="7" name="Freeform 7"/>
            <p:cNvSpPr>
              <a:spLocks noEditPoints="1"/>
            </p:cNvSpPr>
            <p:nvPr/>
          </p:nvSpPr>
          <p:spPr bwMode="auto">
            <a:xfrm>
              <a:off x="5986618" y="3523789"/>
              <a:ext cx="1189447" cy="27510"/>
            </a:xfrm>
            <a:prstGeom prst="rect">
              <a:avLst/>
            </a:pr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sp>
          <p:nvSpPr>
            <p:cNvPr id="8" name="Freeform 8"/>
            <p:cNvSpPr/>
            <p:nvPr/>
          </p:nvSpPr>
          <p:spPr bwMode="auto">
            <a:xfrm>
              <a:off x="7176064" y="3442571"/>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grpSp>
      <p:sp>
        <p:nvSpPr>
          <p:cNvPr id="56" name="Inhaltsplatzhalter 4"/>
          <p:cNvSpPr txBox="1"/>
          <p:nvPr/>
        </p:nvSpPr>
        <p:spPr>
          <a:xfrm>
            <a:off x="5779135" y="2129155"/>
            <a:ext cx="5400040" cy="1259840"/>
          </a:xfrm>
          <a:prstGeom prst="rect">
            <a:avLst/>
          </a:prstGeom>
          <a:ln>
            <a:solidFill>
              <a:srgbClr val="53B9A3"/>
            </a:solidFill>
            <a:prstDash val="solid"/>
          </a:ln>
        </p:spPr>
        <p:txBody>
          <a:bodyPr wrap="square" lIns="71755" tIns="36195" rIns="71755" bIns="36195"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rPr>
              <a:t>表现在他们对学校生活的向往、热爱和对学习任务的重视和完成等日常行为中。</a:t>
            </a:r>
            <a:endPar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endParaRPr>
          </a:p>
        </p:txBody>
      </p:sp>
      <p:grpSp>
        <p:nvGrpSpPr>
          <p:cNvPr id="27" name="Group 26"/>
          <p:cNvGrpSpPr/>
          <p:nvPr/>
        </p:nvGrpSpPr>
        <p:grpSpPr>
          <a:xfrm rot="0">
            <a:off x="1013460" y="2442845"/>
            <a:ext cx="2689225" cy="632460"/>
            <a:chOff x="508001" y="3160999"/>
            <a:chExt cx="2689225" cy="632460"/>
          </a:xfrm>
        </p:grpSpPr>
        <p:sp>
          <p:nvSpPr>
            <p:cNvPr id="68" name="Rectangle 67"/>
            <p:cNvSpPr/>
            <p:nvPr/>
          </p:nvSpPr>
          <p:spPr>
            <a:xfrm>
              <a:off x="508001" y="3160999"/>
              <a:ext cx="2689225" cy="632460"/>
            </a:xfrm>
            <a:prstGeom prst="rec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tx1"/>
                  </a:solidFill>
                  <a:latin typeface="微软雅黑" panose="020B0503020204020204" charset="-122"/>
                  <a:ea typeface="微软雅黑" panose="020B0503020204020204" charset="-122"/>
                  <a:sym typeface="思源宋体" panose="02020700000000000000" pitchFamily="18" charset="-122"/>
                </a:rPr>
                <a:t>认识需要的发展</a:t>
              </a:r>
              <a:endParaRPr 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sp>
          <p:nvSpPr>
            <p:cNvPr id="69" name="Pentagon 68"/>
            <p:cNvSpPr/>
            <p:nvPr/>
          </p:nvSpPr>
          <p:spPr>
            <a:xfrm>
              <a:off x="508001" y="3160999"/>
              <a:ext cx="782955" cy="632460"/>
            </a:xfrm>
            <a:prstGeom prst="homePlate">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charset="-122"/>
                  <a:ea typeface="微软雅黑" panose="020B0503020204020204" charset="-122"/>
                  <a:sym typeface="思源宋体" panose="02020700000000000000" pitchFamily="18" charset="-122"/>
                </a:rPr>
                <a:t>02</a:t>
              </a:r>
              <a:endParaRPr lang="en-US" sz="2000" b="1" dirty="0">
                <a:latin typeface="微软雅黑" panose="020B0503020204020204" charset="-122"/>
                <a:ea typeface="微软雅黑" panose="020B0503020204020204" charset="-122"/>
                <a:sym typeface="思源宋体" panose="02020700000000000000" pitchFamily="18" charset="-122"/>
              </a:endParaRPr>
            </a:p>
          </p:txBody>
        </p:sp>
      </p:grpSp>
      <p:grpSp>
        <p:nvGrpSpPr>
          <p:cNvPr id="23" name="Group 22"/>
          <p:cNvGrpSpPr/>
          <p:nvPr/>
        </p:nvGrpSpPr>
        <p:grpSpPr>
          <a:xfrm rot="0">
            <a:off x="4064635" y="3997325"/>
            <a:ext cx="1395095" cy="204470"/>
            <a:chOff x="5986618" y="4557350"/>
            <a:chExt cx="1395111" cy="204354"/>
          </a:xfrm>
          <a:solidFill>
            <a:schemeClr val="accent6"/>
          </a:solidFill>
        </p:grpSpPr>
        <p:sp>
          <p:nvSpPr>
            <p:cNvPr id="9" name="Freeform 9"/>
            <p:cNvSpPr>
              <a:spLocks noEditPoints="1"/>
            </p:cNvSpPr>
            <p:nvPr/>
          </p:nvSpPr>
          <p:spPr bwMode="auto">
            <a:xfrm>
              <a:off x="5986618" y="4638568"/>
              <a:ext cx="1189447" cy="27510"/>
            </a:xfrm>
            <a:prstGeom prst="rect">
              <a:avLst/>
            </a:pr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sp>
          <p:nvSpPr>
            <p:cNvPr id="10" name="Freeform 10"/>
            <p:cNvSpPr/>
            <p:nvPr/>
          </p:nvSpPr>
          <p:spPr bwMode="auto">
            <a:xfrm>
              <a:off x="7176064" y="4557350"/>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grpFill/>
            <a:ln>
              <a:noFill/>
            </a:ln>
          </p:spPr>
          <p:txBody>
            <a:bodyPr vert="horz" wrap="square" lIns="91440" tIns="45720" rIns="91440" bIns="45720" numCol="1" anchor="t" anchorCtr="0" compatLnSpc="1"/>
            <a:lstStyle/>
            <a:p>
              <a:endParaRPr lang="en-US" dirty="0">
                <a:latin typeface="微软雅黑" panose="020B0503020204020204" charset="-122"/>
                <a:ea typeface="微软雅黑" panose="020B0503020204020204" charset="-122"/>
                <a:sym typeface="思源宋体" panose="02020700000000000000" pitchFamily="18" charset="-122"/>
              </a:endParaRPr>
            </a:p>
          </p:txBody>
        </p:sp>
      </p:grpSp>
      <p:sp>
        <p:nvSpPr>
          <p:cNvPr id="58" name="Inhaltsplatzhalter 4"/>
          <p:cNvSpPr txBox="1"/>
          <p:nvPr/>
        </p:nvSpPr>
        <p:spPr>
          <a:xfrm>
            <a:off x="5779135" y="3469640"/>
            <a:ext cx="5400040" cy="1259840"/>
          </a:xfrm>
          <a:prstGeom prst="rect">
            <a:avLst/>
          </a:prstGeom>
          <a:ln>
            <a:solidFill>
              <a:schemeClr val="accent1">
                <a:lumMod val="60000"/>
                <a:lumOff val="40000"/>
              </a:schemeClr>
            </a:solidFill>
            <a:prstDash val="solid"/>
          </a:ln>
        </p:spPr>
        <p:txBody>
          <a:bodyPr wrap="square" lIns="71755" tIns="36195" rIns="71755" bIns="36195"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rPr>
              <a:t>儿童入学后，交往需要主要向教师和同学两个方面发展。</a:t>
            </a:r>
            <a:endPar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endParaRPr>
          </a:p>
        </p:txBody>
      </p:sp>
      <p:grpSp>
        <p:nvGrpSpPr>
          <p:cNvPr id="28" name="Group 27"/>
          <p:cNvGrpSpPr/>
          <p:nvPr/>
        </p:nvGrpSpPr>
        <p:grpSpPr>
          <a:xfrm rot="0">
            <a:off x="1013460" y="3783330"/>
            <a:ext cx="2689225" cy="632460"/>
            <a:chOff x="508001" y="4297832"/>
            <a:chExt cx="2689225" cy="632460"/>
          </a:xfrm>
        </p:grpSpPr>
        <p:sp>
          <p:nvSpPr>
            <p:cNvPr id="91" name="Rectangle 90"/>
            <p:cNvSpPr/>
            <p:nvPr/>
          </p:nvSpPr>
          <p:spPr>
            <a:xfrm>
              <a:off x="508001" y="4297832"/>
              <a:ext cx="2689225" cy="6324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tx1"/>
                  </a:solidFill>
                  <a:latin typeface="微软雅黑" panose="020B0503020204020204" charset="-122"/>
                  <a:ea typeface="微软雅黑" panose="020B0503020204020204" charset="-122"/>
                  <a:sym typeface="思源宋体" panose="02020700000000000000" pitchFamily="18" charset="-122"/>
                </a:rPr>
                <a:t>交往需要的发展</a:t>
              </a:r>
              <a:endParaRPr lang="en-US" sz="2000" dirty="0">
                <a:solidFill>
                  <a:schemeClr val="tx1"/>
                </a:solidFill>
                <a:latin typeface="微软雅黑" panose="020B0503020204020204" charset="-122"/>
                <a:ea typeface="微软雅黑" panose="020B0503020204020204" charset="-122"/>
                <a:sym typeface="思源宋体" panose="02020700000000000000" pitchFamily="18" charset="-122"/>
              </a:endParaRPr>
            </a:p>
          </p:txBody>
        </p:sp>
        <p:sp>
          <p:nvSpPr>
            <p:cNvPr id="92" name="Pentagon 91"/>
            <p:cNvSpPr/>
            <p:nvPr/>
          </p:nvSpPr>
          <p:spPr>
            <a:xfrm>
              <a:off x="508001" y="4297832"/>
              <a:ext cx="782955" cy="63246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charset="-122"/>
                  <a:ea typeface="微软雅黑" panose="020B0503020204020204" charset="-122"/>
                  <a:sym typeface="思源宋体" panose="02020700000000000000" pitchFamily="18" charset="-122"/>
                </a:rPr>
                <a:t>03</a:t>
              </a:r>
              <a:endParaRPr lang="en-US" sz="2000" b="1" dirty="0">
                <a:latin typeface="微软雅黑" panose="020B0503020204020204" charset="-122"/>
                <a:ea typeface="微软雅黑" panose="020B0503020204020204" charset="-122"/>
                <a:sym typeface="思源宋体" panose="02020700000000000000" pitchFamily="18" charset="-122"/>
              </a:endParaRPr>
            </a:p>
          </p:txBody>
        </p:sp>
      </p:grpSp>
      <p:grpSp>
        <p:nvGrpSpPr>
          <p:cNvPr id="11" name="Group 26"/>
          <p:cNvGrpSpPr/>
          <p:nvPr/>
        </p:nvGrpSpPr>
        <p:grpSpPr>
          <a:xfrm rot="0">
            <a:off x="1013460" y="5123815"/>
            <a:ext cx="2689225" cy="632460"/>
            <a:chOff x="508001" y="3160999"/>
            <a:chExt cx="2689225" cy="632460"/>
          </a:xfrm>
        </p:grpSpPr>
        <p:sp>
          <p:nvSpPr>
            <p:cNvPr id="12" name="Rectangle 67"/>
            <p:cNvSpPr/>
            <p:nvPr/>
          </p:nvSpPr>
          <p:spPr>
            <a:xfrm>
              <a:off x="508001" y="3160999"/>
              <a:ext cx="2689225" cy="632460"/>
            </a:xfrm>
            <a:prstGeom prst="rect">
              <a:avLst/>
            </a:prstGeom>
            <a:solidFill>
              <a:srgbClr val="C4E6E2"/>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p>
              <a:pPr algn="ctr"/>
              <a:r>
                <a:rPr lang="en-US" sz="2000" dirty="0">
                  <a:solidFill>
                    <a:schemeClr val="tx1"/>
                  </a:solidFill>
                  <a:effectLst/>
                  <a:latin typeface="微软雅黑" panose="020B0503020204020204" charset="-122"/>
                  <a:ea typeface="微软雅黑" panose="020B0503020204020204" charset="-122"/>
                  <a:sym typeface="思源宋体" panose="02020700000000000000" pitchFamily="18" charset="-122"/>
                </a:rPr>
                <a:t>成就需要的发展</a:t>
              </a:r>
              <a:endParaRPr lang="en-US" sz="2000" dirty="0">
                <a:solidFill>
                  <a:schemeClr val="tx1"/>
                </a:solidFill>
                <a:effectLst/>
                <a:latin typeface="微软雅黑" panose="020B0503020204020204" charset="-122"/>
                <a:ea typeface="微软雅黑" panose="020B0503020204020204" charset="-122"/>
                <a:sym typeface="思源宋体" panose="02020700000000000000" pitchFamily="18" charset="-122"/>
              </a:endParaRPr>
            </a:p>
          </p:txBody>
        </p:sp>
        <p:sp>
          <p:nvSpPr>
            <p:cNvPr id="18" name="Pentagon 68"/>
            <p:cNvSpPr/>
            <p:nvPr/>
          </p:nvSpPr>
          <p:spPr>
            <a:xfrm>
              <a:off x="508001" y="3160999"/>
              <a:ext cx="782955" cy="632460"/>
            </a:xfrm>
            <a:prstGeom prst="homePlate">
              <a:avLst/>
            </a:prstGeom>
            <a:solidFill>
              <a:srgbClr val="53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000" b="1" dirty="0">
                  <a:latin typeface="微软雅黑" panose="020B0503020204020204" charset="-122"/>
                  <a:ea typeface="微软雅黑" panose="020B0503020204020204" charset="-122"/>
                  <a:sym typeface="思源宋体" panose="02020700000000000000" pitchFamily="18" charset="-122"/>
                </a:rPr>
                <a:t>04</a:t>
              </a:r>
              <a:endParaRPr lang="en-US" sz="2000" b="1" dirty="0">
                <a:latin typeface="微软雅黑" panose="020B0503020204020204" charset="-122"/>
                <a:ea typeface="微软雅黑" panose="020B0503020204020204" charset="-122"/>
                <a:sym typeface="思源宋体" panose="02020700000000000000" pitchFamily="18" charset="-122"/>
              </a:endParaRPr>
            </a:p>
          </p:txBody>
        </p:sp>
      </p:grpSp>
      <p:grpSp>
        <p:nvGrpSpPr>
          <p:cNvPr id="19" name="Group 22"/>
          <p:cNvGrpSpPr/>
          <p:nvPr/>
        </p:nvGrpSpPr>
        <p:grpSpPr>
          <a:xfrm rot="0">
            <a:off x="4064635" y="5337810"/>
            <a:ext cx="1395095" cy="204470"/>
            <a:chOff x="5986618" y="4557350"/>
            <a:chExt cx="1395111" cy="204354"/>
          </a:xfrm>
          <a:solidFill>
            <a:srgbClr val="53B9A3"/>
          </a:solidFill>
        </p:grpSpPr>
        <p:sp>
          <p:nvSpPr>
            <p:cNvPr id="24" name="Freeform 9"/>
            <p:cNvSpPr>
              <a:spLocks noEditPoints="1"/>
            </p:cNvSpPr>
            <p:nvPr/>
          </p:nvSpPr>
          <p:spPr bwMode="auto">
            <a:xfrm>
              <a:off x="5986618" y="4638568"/>
              <a:ext cx="1189447" cy="27510"/>
            </a:xfrm>
            <a:prstGeom prst="rect">
              <a:avLst/>
            </a:prstGeom>
            <a:grpFill/>
            <a:ln>
              <a:noFill/>
            </a:ln>
          </p:spPr>
          <p:txBody>
            <a:bodyPr vert="horz" wrap="square" lIns="91440" tIns="45720" rIns="91440" bIns="45720" numCol="1" anchor="t" anchorCtr="0" compatLnSpc="1"/>
            <a:p>
              <a:endParaRPr lang="en-US" dirty="0">
                <a:latin typeface="微软雅黑" panose="020B0503020204020204" charset="-122"/>
                <a:ea typeface="微软雅黑" panose="020B0503020204020204" charset="-122"/>
                <a:sym typeface="思源宋体" panose="02020700000000000000" pitchFamily="18" charset="-122"/>
              </a:endParaRPr>
            </a:p>
          </p:txBody>
        </p:sp>
        <p:sp>
          <p:nvSpPr>
            <p:cNvPr id="29" name="Freeform 10"/>
            <p:cNvSpPr/>
            <p:nvPr/>
          </p:nvSpPr>
          <p:spPr bwMode="auto">
            <a:xfrm>
              <a:off x="7176064" y="4557350"/>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grpFill/>
            <a:ln>
              <a:noFill/>
            </a:ln>
          </p:spPr>
          <p:txBody>
            <a:bodyPr vert="horz" wrap="square" lIns="91440" tIns="45720" rIns="91440" bIns="45720" numCol="1" anchor="t" anchorCtr="0" compatLnSpc="1"/>
            <a:p>
              <a:endParaRPr lang="en-US" dirty="0">
                <a:latin typeface="微软雅黑" panose="020B0503020204020204" charset="-122"/>
                <a:ea typeface="微软雅黑" panose="020B0503020204020204" charset="-122"/>
                <a:sym typeface="思源宋体" panose="02020700000000000000" pitchFamily="18" charset="-122"/>
              </a:endParaRPr>
            </a:p>
          </p:txBody>
        </p:sp>
      </p:grpSp>
      <p:sp>
        <p:nvSpPr>
          <p:cNvPr id="31" name="Inhaltsplatzhalter 4"/>
          <p:cNvSpPr txBox="1"/>
          <p:nvPr/>
        </p:nvSpPr>
        <p:spPr>
          <a:xfrm>
            <a:off x="5779135" y="4810125"/>
            <a:ext cx="5400040" cy="1259840"/>
          </a:xfrm>
          <a:prstGeom prst="rect">
            <a:avLst/>
          </a:prstGeom>
          <a:ln>
            <a:solidFill>
              <a:srgbClr val="53B9A3"/>
            </a:solidFill>
            <a:prstDash val="solid"/>
          </a:ln>
        </p:spPr>
        <p:txBody>
          <a:bodyPr wrap="square" lIns="71755" tIns="36195" rIns="71755" bIns="36195" anchor="ctr">
            <a:no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Aft>
                <a:spcPts val="1200"/>
              </a:spcAft>
              <a:buNone/>
            </a:pPr>
            <a:r>
              <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rPr>
              <a:t>成就需要是交往需要与自我实现需要相结合而产生的一种具体表现，是一种克服障碍、施展才能、力求尽好尽快地解决某一难题的需要。</a:t>
            </a:r>
            <a:endParaRPr sz="1800" b="1" dirty="0">
              <a:solidFill>
                <a:schemeClr val="bg1">
                  <a:lumMod val="50000"/>
                </a:schemeClr>
              </a:solidFill>
              <a:latin typeface="宋体" panose="02010600030101010101" pitchFamily="2" charset="-122"/>
              <a:ea typeface="宋体" panose="02010600030101010101" pitchFamily="2" charset="-122"/>
              <a:sym typeface="思源宋体" panose="02020700000000000000" pitchFamily="18"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33195" y="539750"/>
            <a:ext cx="8961755" cy="607695"/>
          </a:xfrm>
          <a:prstGeom prst="rect">
            <a:avLst/>
          </a:prstGeom>
          <a:noFill/>
          <a:effectLst/>
        </p:spPr>
        <p:txBody>
          <a:bodyPr wrap="square" rtlCol="0">
            <a:spAutoFit/>
          </a:bodyPr>
          <a:p>
            <a:pPr>
              <a:lnSpc>
                <a:spcPct val="120000"/>
              </a:lnSpc>
            </a:pPr>
            <a:r>
              <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小学生在入学头几年，成就需要的发展表现如下：</a:t>
            </a:r>
            <a:endPar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572079" y="54505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938494" y="102556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075802"/>
            <a:ext cx="2076450" cy="2076450"/>
          </a:xfrm>
          <a:prstGeom prst="rect">
            <a:avLst/>
          </a:prstGeom>
        </p:spPr>
      </p:pic>
      <p:sp>
        <p:nvSpPr>
          <p:cNvPr id="8" name="任意多边形: 形状 7"/>
          <p:cNvSpPr/>
          <p:nvPr>
            <p:custDataLst>
              <p:tags r:id="rId5"/>
            </p:custDataLst>
          </p:nvPr>
        </p:nvSpPr>
        <p:spPr>
          <a:xfrm>
            <a:off x="2221870" y="307580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15676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60920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286149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45472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60920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347595" y="4136390"/>
            <a:ext cx="2581275" cy="860425"/>
          </a:xfrm>
          <a:prstGeom prst="rect">
            <a:avLst/>
          </a:prstGeom>
          <a:noFill/>
        </p:spPr>
        <p:txBody>
          <a:bodyPr wrap="square" rtlCol="0">
            <a:spAutoFit/>
          </a:bodyPr>
          <a:p>
            <a:pPr indent="0" algn="l" fontAlgn="auto">
              <a:lnSpc>
                <a:spcPct val="125000"/>
              </a:lnSpc>
              <a:spcBef>
                <a:spcPts val="0"/>
              </a:spcBef>
              <a:spcAft>
                <a:spcPts val="0"/>
              </a:spcAft>
            </a:pPr>
            <a:r>
              <a:rPr sz="2000" dirty="0">
                <a:latin typeface="黑体" panose="02010609060101010101" charset="-122"/>
                <a:ea typeface="黑体" panose="02010609060101010101" charset="-122"/>
                <a:cs typeface="黑体" panose="02010609060101010101" charset="-122"/>
                <a:sym typeface="+mn-ea"/>
              </a:rPr>
              <a:t>第一，小学生的期望变得更加现实。</a:t>
            </a:r>
            <a:endParaRPr sz="2000" dirty="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custDataLst>
              <p:tags r:id="rId12"/>
            </p:custDataLst>
          </p:nvPr>
        </p:nvSpPr>
        <p:spPr>
          <a:xfrm>
            <a:off x="4451985" y="2214880"/>
            <a:ext cx="2808000" cy="1014730"/>
          </a:xfrm>
          <a:prstGeom prst="rect">
            <a:avLst/>
          </a:prstGeom>
          <a:noFill/>
        </p:spPr>
        <p:txBody>
          <a:bodyPr wrap="square" rtlCol="0" anchor="b" anchorCtr="0">
            <a:spAutoFit/>
          </a:bodyPr>
          <a:p>
            <a:pPr indent="0" algn="l" fontAlgn="auto">
              <a:lnSpc>
                <a:spcPct val="100000"/>
              </a:lnSpc>
              <a:spcBef>
                <a:spcPts val="0"/>
              </a:spcBef>
              <a:spcAft>
                <a:spcPts val="0"/>
              </a:spcAft>
            </a:pPr>
            <a:r>
              <a:rPr sz="2000" dirty="0">
                <a:latin typeface="黑体" panose="02010609060101010101" charset="-122"/>
                <a:ea typeface="黑体" panose="02010609060101010101" charset="-122"/>
                <a:cs typeface="黑体" panose="02010609060101010101" charset="-122"/>
                <a:sym typeface="+mn-ea"/>
              </a:rPr>
              <a:t>第二，小学生越来越多地使用社会评价来评价自己的成绩。</a:t>
            </a:r>
            <a:endParaRPr sz="2000" dirty="0">
              <a:latin typeface="黑体" panose="02010609060101010101" charset="-122"/>
              <a:ea typeface="黑体" panose="02010609060101010101" charset="-122"/>
              <a:cs typeface="黑体" panose="02010609060101010101" charset="-122"/>
              <a:sym typeface="+mn-ea"/>
            </a:endParaRPr>
          </a:p>
        </p:txBody>
      </p:sp>
      <p:sp>
        <p:nvSpPr>
          <p:cNvPr id="17" name="文本框 16"/>
          <p:cNvSpPr txBox="1"/>
          <p:nvPr>
            <p:custDataLst>
              <p:tags r:id="rId13"/>
            </p:custDataLst>
          </p:nvPr>
        </p:nvSpPr>
        <p:spPr>
          <a:xfrm>
            <a:off x="6650990" y="3990340"/>
            <a:ext cx="3051810" cy="860425"/>
          </a:xfrm>
          <a:prstGeom prst="rect">
            <a:avLst/>
          </a:prstGeom>
          <a:noFill/>
        </p:spPr>
        <p:txBody>
          <a:bodyPr wrap="square" rtlCol="0">
            <a:spAutoFit/>
          </a:bodyPr>
          <a:p>
            <a:pPr indent="0" algn="l" fontAlgn="auto">
              <a:lnSpc>
                <a:spcPct val="125000"/>
              </a:lnSpc>
              <a:spcBef>
                <a:spcPts val="0"/>
              </a:spcBef>
              <a:spcAft>
                <a:spcPts val="0"/>
              </a:spcAft>
            </a:pPr>
            <a:r>
              <a:rPr sz="2000" dirty="0">
                <a:latin typeface="黑体" panose="02010609060101010101" charset="-122"/>
                <a:ea typeface="黑体" panose="02010609060101010101" charset="-122"/>
                <a:cs typeface="黑体" panose="02010609060101010101" charset="-122"/>
                <a:sym typeface="+mn-ea"/>
              </a:rPr>
              <a:t>第三，随着年龄的增长，学生的抱负水平有所提高。</a:t>
            </a:r>
            <a:endParaRPr sz="2000" dirty="0">
              <a:latin typeface="黑体" panose="02010609060101010101" charset="-122"/>
              <a:ea typeface="黑体" panose="02010609060101010101" charset="-122"/>
              <a:cs typeface="黑体" panose="02010609060101010101" charset="-122"/>
              <a:sym typeface="+mn-ea"/>
            </a:endParaRPr>
          </a:p>
        </p:txBody>
      </p:sp>
      <p:sp>
        <p:nvSpPr>
          <p:cNvPr id="18" name="文本框 17"/>
          <p:cNvSpPr txBox="1"/>
          <p:nvPr>
            <p:custDataLst>
              <p:tags r:id="rId14"/>
            </p:custDataLst>
          </p:nvPr>
        </p:nvSpPr>
        <p:spPr>
          <a:xfrm>
            <a:off x="8143875" y="2369185"/>
            <a:ext cx="2595245" cy="860425"/>
          </a:xfrm>
          <a:prstGeom prst="rect">
            <a:avLst/>
          </a:prstGeom>
          <a:noFill/>
        </p:spPr>
        <p:txBody>
          <a:bodyPr wrap="square" rtlCol="0" anchor="b" anchorCtr="0">
            <a:spAutoFit/>
          </a:bodyPr>
          <a:p>
            <a:pPr indent="0" algn="l" fontAlgn="auto">
              <a:lnSpc>
                <a:spcPct val="125000"/>
              </a:lnSpc>
              <a:spcBef>
                <a:spcPts val="0"/>
              </a:spcBef>
              <a:spcAft>
                <a:spcPts val="0"/>
              </a:spcAft>
            </a:pPr>
            <a:r>
              <a:rPr sz="2000" dirty="0">
                <a:latin typeface="黑体" panose="02010609060101010101" charset="-122"/>
                <a:ea typeface="黑体" panose="02010609060101010101" charset="-122"/>
                <a:cs typeface="黑体" panose="02010609060101010101" charset="-122"/>
                <a:sym typeface="+mn-ea"/>
              </a:rPr>
              <a:t>第四，小学生对学业失败的焦虑增长。</a:t>
            </a:r>
            <a:endParaRPr sz="2000" dirty="0">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607060" y="532765"/>
            <a:ext cx="10977245" cy="5792470"/>
          </a:xfrm>
          <a:prstGeom prst="roundRect">
            <a:avLst>
              <a:gd name="adj" fmla="val 4713"/>
            </a:avLst>
          </a:prstGeom>
          <a:solidFill>
            <a:schemeClr val="bg1">
              <a:alpha val="50000"/>
            </a:schemeClr>
          </a:solidFill>
          <a:ln>
            <a:solidFill>
              <a:srgbClr val="ACE2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p:nvPr/>
        </p:nvGrpSpPr>
        <p:grpSpPr>
          <a:xfrm>
            <a:off x="-571677" y="2597423"/>
            <a:ext cx="12140497" cy="1202639"/>
            <a:chOff x="-268738" y="1635647"/>
            <a:chExt cx="9105373" cy="901979"/>
          </a:xfrm>
        </p:grpSpPr>
        <p:sp>
          <p:nvSpPr>
            <p:cNvPr id="3" name="Rectangle 5"/>
            <p:cNvSpPr>
              <a:spLocks noChangeArrowheads="1"/>
            </p:cNvSpPr>
            <p:nvPr/>
          </p:nvSpPr>
          <p:spPr bwMode="auto">
            <a:xfrm>
              <a:off x="1015512" y="2069169"/>
              <a:ext cx="718915" cy="468457"/>
            </a:xfrm>
            <a:prstGeom prst="rect">
              <a:avLst/>
            </a:prstGeom>
            <a:solidFill>
              <a:schemeClr val="accent1">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4" name="Rectangle 6"/>
            <p:cNvSpPr>
              <a:spLocks noChangeArrowheads="1"/>
            </p:cNvSpPr>
            <p:nvPr/>
          </p:nvSpPr>
          <p:spPr bwMode="auto">
            <a:xfrm>
              <a:off x="1693165" y="1635649"/>
              <a:ext cx="718916" cy="466869"/>
            </a:xfrm>
            <a:prstGeom prst="rect">
              <a:avLst/>
            </a:prstGeom>
            <a:solidFill>
              <a:schemeClr val="accent1">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3" name="Rectangle 7"/>
            <p:cNvSpPr>
              <a:spLocks noChangeArrowheads="1"/>
            </p:cNvSpPr>
            <p:nvPr/>
          </p:nvSpPr>
          <p:spPr bwMode="auto">
            <a:xfrm>
              <a:off x="2915161" y="2069169"/>
              <a:ext cx="718916" cy="468457"/>
            </a:xfrm>
            <a:prstGeom prst="rect">
              <a:avLst/>
            </a:prstGeom>
            <a:solidFill>
              <a:schemeClr val="accent2">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4" name="Rectangle 8"/>
            <p:cNvSpPr>
              <a:spLocks noChangeArrowheads="1"/>
            </p:cNvSpPr>
            <p:nvPr/>
          </p:nvSpPr>
          <p:spPr bwMode="auto">
            <a:xfrm>
              <a:off x="3594403" y="1635649"/>
              <a:ext cx="718916" cy="466869"/>
            </a:xfrm>
            <a:prstGeom prst="rect">
              <a:avLst/>
            </a:prstGeom>
            <a:solidFill>
              <a:schemeClr val="accent2">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6" name="Rectangle 9"/>
            <p:cNvSpPr>
              <a:spLocks noChangeArrowheads="1"/>
            </p:cNvSpPr>
            <p:nvPr/>
          </p:nvSpPr>
          <p:spPr bwMode="auto">
            <a:xfrm>
              <a:off x="4817990" y="2069169"/>
              <a:ext cx="718915" cy="468457"/>
            </a:xfrm>
            <a:prstGeom prst="rect">
              <a:avLst/>
            </a:prstGeom>
            <a:solidFill>
              <a:schemeClr val="accent3">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7" name="Rectangle 10"/>
            <p:cNvSpPr>
              <a:spLocks noChangeArrowheads="1"/>
            </p:cNvSpPr>
            <p:nvPr/>
          </p:nvSpPr>
          <p:spPr bwMode="auto">
            <a:xfrm>
              <a:off x="5495641" y="1635649"/>
              <a:ext cx="718916" cy="466869"/>
            </a:xfrm>
            <a:prstGeom prst="rect">
              <a:avLst/>
            </a:prstGeom>
            <a:solidFill>
              <a:schemeClr val="accent3">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0" name="Rectangle 11"/>
            <p:cNvSpPr>
              <a:spLocks noChangeArrowheads="1"/>
            </p:cNvSpPr>
            <p:nvPr/>
          </p:nvSpPr>
          <p:spPr bwMode="auto">
            <a:xfrm>
              <a:off x="6685899" y="2069169"/>
              <a:ext cx="718916" cy="468457"/>
            </a:xfrm>
            <a:prstGeom prst="rect">
              <a:avLst/>
            </a:prstGeom>
            <a:solidFill>
              <a:schemeClr val="accent4">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5" name="Rectangle 12"/>
            <p:cNvSpPr>
              <a:spLocks noChangeArrowheads="1"/>
            </p:cNvSpPr>
            <p:nvPr/>
          </p:nvSpPr>
          <p:spPr bwMode="auto">
            <a:xfrm>
              <a:off x="7365139" y="1635649"/>
              <a:ext cx="718916" cy="466869"/>
            </a:xfrm>
            <a:prstGeom prst="rect">
              <a:avLst/>
            </a:prstGeom>
            <a:solidFill>
              <a:schemeClr val="accent4">
                <a:lumMod val="75000"/>
              </a:schemeClr>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0" name="Freeform 13"/>
            <p:cNvSpPr/>
            <p:nvPr/>
          </p:nvSpPr>
          <p:spPr bwMode="auto">
            <a:xfrm>
              <a:off x="-268738" y="1853201"/>
              <a:ext cx="9105373" cy="514509"/>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solidFill>
              <a:schemeClr val="accent2"/>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2" name="Freeform 14"/>
            <p:cNvSpPr/>
            <p:nvPr/>
          </p:nvSpPr>
          <p:spPr bwMode="auto">
            <a:xfrm>
              <a:off x="1015511"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1"/>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3" name="Freeform 15"/>
            <p:cNvSpPr/>
            <p:nvPr/>
          </p:nvSpPr>
          <p:spPr bwMode="auto">
            <a:xfrm>
              <a:off x="2915162"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2"/>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4" name="Freeform 16"/>
            <p:cNvSpPr/>
            <p:nvPr/>
          </p:nvSpPr>
          <p:spPr bwMode="auto">
            <a:xfrm>
              <a:off x="4817987"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3"/>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5" name="Freeform 17"/>
            <p:cNvSpPr/>
            <p:nvPr/>
          </p:nvSpPr>
          <p:spPr bwMode="auto">
            <a:xfrm>
              <a:off x="6685898"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4"/>
            </a:solidFill>
            <a:ln>
              <a:noFill/>
            </a:ln>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grpSp>
          <p:nvGrpSpPr>
            <p:cNvPr id="36" name="Group 18"/>
            <p:cNvGrpSpPr/>
            <p:nvPr/>
          </p:nvGrpSpPr>
          <p:grpSpPr bwMode="auto">
            <a:xfrm>
              <a:off x="7271506" y="1989769"/>
              <a:ext cx="241226" cy="217555"/>
              <a:chOff x="0" y="0"/>
              <a:chExt cx="152" cy="137"/>
            </a:xfrm>
          </p:grpSpPr>
          <p:sp>
            <p:nvSpPr>
              <p:cNvPr id="37" name="Freeform 19"/>
              <p:cNvSpPr>
                <a:spLocks noEditPoints="1"/>
              </p:cNvSpPr>
              <p:nvPr/>
            </p:nvSpPr>
            <p:spPr bwMode="auto">
              <a:xfrm>
                <a:off x="0" y="0"/>
                <a:ext cx="109" cy="137"/>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38" name="Freeform 20"/>
              <p:cNvSpPr/>
              <p:nvPr/>
            </p:nvSpPr>
            <p:spPr bwMode="auto">
              <a:xfrm>
                <a:off x="125" y="44"/>
                <a:ext cx="27" cy="93"/>
              </a:xfrm>
              <a:custGeom>
                <a:avLst/>
                <a:gdLst>
                  <a:gd name="T0" fmla="*/ 0 w 13"/>
                  <a:gd name="T1" fmla="*/ 3 h 46"/>
                  <a:gd name="T2" fmla="*/ 2 w 13"/>
                  <a:gd name="T3" fmla="*/ 0 h 46"/>
                  <a:gd name="T4" fmla="*/ 11 w 13"/>
                  <a:gd name="T5" fmla="*/ 0 h 46"/>
                  <a:gd name="T6" fmla="*/ 13 w 13"/>
                  <a:gd name="T7" fmla="*/ 3 h 46"/>
                  <a:gd name="T8" fmla="*/ 13 w 13"/>
                  <a:gd name="T9" fmla="*/ 44 h 46"/>
                  <a:gd name="T10" fmla="*/ 11 w 13"/>
                  <a:gd name="T11" fmla="*/ 46 h 46"/>
                  <a:gd name="T12" fmla="*/ 2 w 13"/>
                  <a:gd name="T13" fmla="*/ 46 h 46"/>
                  <a:gd name="T14" fmla="*/ 0 w 13"/>
                  <a:gd name="T15" fmla="*/ 44 h 46"/>
                  <a:gd name="T16" fmla="*/ 0 w 13"/>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6">
                    <a:moveTo>
                      <a:pt x="0" y="3"/>
                    </a:moveTo>
                    <a:cubicBezTo>
                      <a:pt x="0" y="1"/>
                      <a:pt x="1" y="0"/>
                      <a:pt x="2" y="0"/>
                    </a:cubicBezTo>
                    <a:cubicBezTo>
                      <a:pt x="11" y="0"/>
                      <a:pt x="11" y="0"/>
                      <a:pt x="11" y="0"/>
                    </a:cubicBezTo>
                    <a:cubicBezTo>
                      <a:pt x="12" y="0"/>
                      <a:pt x="13" y="1"/>
                      <a:pt x="13" y="3"/>
                    </a:cubicBezTo>
                    <a:cubicBezTo>
                      <a:pt x="13" y="44"/>
                      <a:pt x="13" y="44"/>
                      <a:pt x="13" y="44"/>
                    </a:cubicBezTo>
                    <a:cubicBezTo>
                      <a:pt x="13" y="45"/>
                      <a:pt x="12" y="46"/>
                      <a:pt x="11" y="46"/>
                    </a:cubicBezTo>
                    <a:cubicBezTo>
                      <a:pt x="2" y="46"/>
                      <a:pt x="2" y="46"/>
                      <a:pt x="2" y="46"/>
                    </a:cubicBezTo>
                    <a:cubicBezTo>
                      <a:pt x="1" y="46"/>
                      <a:pt x="0" y="45"/>
                      <a:pt x="0" y="44"/>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grpSp>
        <p:sp>
          <p:nvSpPr>
            <p:cNvPr id="39" name="Freeform 21"/>
            <p:cNvSpPr>
              <a:spLocks noEditPoints="1"/>
            </p:cNvSpPr>
            <p:nvPr/>
          </p:nvSpPr>
          <p:spPr bwMode="auto">
            <a:xfrm>
              <a:off x="5403594" y="1978653"/>
              <a:ext cx="184093" cy="239786"/>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40" name="Freeform 22"/>
            <p:cNvSpPr/>
            <p:nvPr/>
          </p:nvSpPr>
          <p:spPr bwMode="auto">
            <a:xfrm>
              <a:off x="3496009" y="1978653"/>
              <a:ext cx="201551" cy="239786"/>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41" name="Freeform 23"/>
            <p:cNvSpPr/>
            <p:nvPr/>
          </p:nvSpPr>
          <p:spPr bwMode="auto">
            <a:xfrm>
              <a:off x="1604292" y="1978653"/>
              <a:ext cx="177745" cy="239786"/>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grpSp>
      <p:sp>
        <p:nvSpPr>
          <p:cNvPr id="42" name="Rectangle 27"/>
          <p:cNvSpPr>
            <a:spLocks noChangeArrowheads="1"/>
          </p:cNvSpPr>
          <p:nvPr/>
        </p:nvSpPr>
        <p:spPr bwMode="auto">
          <a:xfrm>
            <a:off x="1383665" y="4614545"/>
            <a:ext cx="343916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450340">
              <a:lnSpc>
                <a:spcPct val="120000"/>
              </a:lnSpc>
              <a:defRPr/>
            </a:pPr>
            <a:r>
              <a:rPr lang="en-US" altLang="zh-CN"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1.</a:t>
            </a:r>
            <a:r>
              <a:rPr lang="zh-CN" altLang="en-US"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满足小学生的合理需要，抑制其不合理的需要。</a:t>
            </a:r>
            <a:endParaRPr lang="zh-CN" altLang="en-US"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
        <p:nvSpPr>
          <p:cNvPr id="43" name="Rectangle 28"/>
          <p:cNvSpPr>
            <a:spLocks noChangeArrowheads="1"/>
          </p:cNvSpPr>
          <p:nvPr/>
        </p:nvSpPr>
        <p:spPr bwMode="auto">
          <a:xfrm>
            <a:off x="6210935" y="4614545"/>
            <a:ext cx="344868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450340">
              <a:lnSpc>
                <a:spcPct val="120000"/>
              </a:lnSpc>
              <a:defRPr/>
            </a:pPr>
            <a:r>
              <a:rPr lang="en-US" altLang="zh-CN"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2.</a:t>
            </a:r>
            <a:r>
              <a:rPr lang="zh-CN" altLang="en-US"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引导和培养小学生新的更高层次的需要。</a:t>
            </a:r>
            <a:endParaRPr lang="zh-CN" altLang="en-US" sz="2400"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
        <p:nvSpPr>
          <p:cNvPr id="44" name="KSO_Shape"/>
          <p:cNvSpPr>
            <a:spLocks noChangeAspect="1"/>
          </p:cNvSpPr>
          <p:nvPr/>
        </p:nvSpPr>
        <p:spPr>
          <a:xfrm rot="5400000">
            <a:off x="759460" y="956310"/>
            <a:ext cx="334010" cy="28765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sp>
        <p:nvSpPr>
          <p:cNvPr id="73" name="圆角矩形 15"/>
          <p:cNvSpPr/>
          <p:nvPr/>
        </p:nvSpPr>
        <p:spPr>
          <a:xfrm flipH="1">
            <a:off x="1348740" y="842963"/>
            <a:ext cx="5322570" cy="514350"/>
          </a:xfrm>
          <a:prstGeom prst="roundRect">
            <a:avLst>
              <a:gd name="adj" fmla="val 21525"/>
            </a:avLst>
          </a:pr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4" name="任意多边形 19"/>
          <p:cNvSpPr/>
          <p:nvPr/>
        </p:nvSpPr>
        <p:spPr>
          <a:xfrm flipH="1">
            <a:off x="5265173" y="717748"/>
            <a:ext cx="764913" cy="764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6" name="任意多边形 24"/>
          <p:cNvSpPr/>
          <p:nvPr/>
        </p:nvSpPr>
        <p:spPr>
          <a:xfrm flipH="1">
            <a:off x="5509400" y="956706"/>
            <a:ext cx="276458" cy="233251"/>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9" name="任意多边形 23"/>
          <p:cNvSpPr/>
          <p:nvPr/>
        </p:nvSpPr>
        <p:spPr>
          <a:xfrm flipH="1">
            <a:off x="5389883" y="843097"/>
            <a:ext cx="514220" cy="5142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5" name="矩形 74"/>
          <p:cNvSpPr/>
          <p:nvPr/>
        </p:nvSpPr>
        <p:spPr>
          <a:xfrm flipH="1">
            <a:off x="1511588" y="963365"/>
            <a:ext cx="1742248" cy="272942"/>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小学生需要的引导和培养</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 name="图片 1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5" name="图片 1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10" name="矩形 9"/>
          <p:cNvSpPr/>
          <p:nvPr>
            <p:custDataLst>
              <p:tags r:id="rId5"/>
            </p:custDataLst>
          </p:nvPr>
        </p:nvSpPr>
        <p:spPr>
          <a:xfrm>
            <a:off x="0" y="0"/>
            <a:ext cx="12193200" cy="6858000"/>
          </a:xfrm>
          <a:prstGeom prst="rect">
            <a:avLst/>
          </a:prstGeom>
          <a:solidFill>
            <a:srgbClr val="ED7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1" name="任意多边形: 形状 10"/>
          <p:cNvSpPr/>
          <p:nvPr>
            <p:custDataLst>
              <p:tags r:id="rId6"/>
            </p:custDataLst>
          </p:nvPr>
        </p:nvSpPr>
        <p:spPr>
          <a:xfrm flipH="1" flipV="1">
            <a:off x="0" y="0"/>
            <a:ext cx="8204540" cy="6858000"/>
          </a:xfrm>
          <a:custGeom>
            <a:avLst/>
            <a:gdLst>
              <a:gd name="connsiteX0" fmla="*/ 8204540 w 8204540"/>
              <a:gd name="connsiteY0" fmla="*/ 6858000 h 6858000"/>
              <a:gd name="connsiteX1" fmla="*/ 7607640 w 8204540"/>
              <a:gd name="connsiteY1" fmla="*/ 6858000 h 6858000"/>
              <a:gd name="connsiteX2" fmla="*/ 596900 w 8204540"/>
              <a:gd name="connsiteY2" fmla="*/ 6858000 h 6858000"/>
              <a:gd name="connsiteX3" fmla="*/ 0 w 8204540"/>
              <a:gd name="connsiteY3" fmla="*/ 6858000 h 6858000"/>
              <a:gd name="connsiteX4" fmla="*/ 3033486 w 8204540"/>
              <a:gd name="connsiteY4" fmla="*/ 0 h 6858000"/>
              <a:gd name="connsiteX5" fmla="*/ 3630386 w 8204540"/>
              <a:gd name="connsiteY5" fmla="*/ 0 h 6858000"/>
              <a:gd name="connsiteX6" fmla="*/ 7607640 w 8204540"/>
              <a:gd name="connsiteY6" fmla="*/ 0 h 6858000"/>
              <a:gd name="connsiteX7" fmla="*/ 8204540 w 8204540"/>
              <a:gd name="connsiteY7" fmla="*/ 0 h 6858000"/>
              <a:gd name="connsiteX0-1" fmla="*/ 8204540 w 8204540"/>
              <a:gd name="connsiteY0-2" fmla="*/ 6858000 h 6858000"/>
              <a:gd name="connsiteX1-3" fmla="*/ 596900 w 8204540"/>
              <a:gd name="connsiteY1-4" fmla="*/ 6858000 h 6858000"/>
              <a:gd name="connsiteX2-5" fmla="*/ 0 w 8204540"/>
              <a:gd name="connsiteY2-6" fmla="*/ 6858000 h 6858000"/>
              <a:gd name="connsiteX3-7" fmla="*/ 3033486 w 8204540"/>
              <a:gd name="connsiteY3-8" fmla="*/ 0 h 6858000"/>
              <a:gd name="connsiteX4-9" fmla="*/ 3630386 w 8204540"/>
              <a:gd name="connsiteY4-10" fmla="*/ 0 h 6858000"/>
              <a:gd name="connsiteX5-11" fmla="*/ 7607640 w 8204540"/>
              <a:gd name="connsiteY5-12" fmla="*/ 0 h 6858000"/>
              <a:gd name="connsiteX6-13" fmla="*/ 8204540 w 8204540"/>
              <a:gd name="connsiteY6-14" fmla="*/ 0 h 6858000"/>
              <a:gd name="connsiteX7-15" fmla="*/ 8204540 w 8204540"/>
              <a:gd name="connsiteY7-16" fmla="*/ 6858000 h 6858000"/>
              <a:gd name="connsiteX0-17" fmla="*/ 8204540 w 8204540"/>
              <a:gd name="connsiteY0-18" fmla="*/ 6858000 h 6858000"/>
              <a:gd name="connsiteX1-19" fmla="*/ 0 w 8204540"/>
              <a:gd name="connsiteY1-20" fmla="*/ 6858000 h 6858000"/>
              <a:gd name="connsiteX2-21" fmla="*/ 3033486 w 8204540"/>
              <a:gd name="connsiteY2-22" fmla="*/ 0 h 6858000"/>
              <a:gd name="connsiteX3-23" fmla="*/ 3630386 w 8204540"/>
              <a:gd name="connsiteY3-24" fmla="*/ 0 h 6858000"/>
              <a:gd name="connsiteX4-25" fmla="*/ 7607640 w 8204540"/>
              <a:gd name="connsiteY4-26" fmla="*/ 0 h 6858000"/>
              <a:gd name="connsiteX5-27" fmla="*/ 8204540 w 8204540"/>
              <a:gd name="connsiteY5-28" fmla="*/ 0 h 6858000"/>
              <a:gd name="connsiteX6-29" fmla="*/ 8204540 w 8204540"/>
              <a:gd name="connsiteY6-30" fmla="*/ 6858000 h 6858000"/>
              <a:gd name="connsiteX0-31" fmla="*/ 8204540 w 8204540"/>
              <a:gd name="connsiteY0-32" fmla="*/ 6858000 h 6858000"/>
              <a:gd name="connsiteX1-33" fmla="*/ 0 w 8204540"/>
              <a:gd name="connsiteY1-34" fmla="*/ 6858000 h 6858000"/>
              <a:gd name="connsiteX2-35" fmla="*/ 3033486 w 8204540"/>
              <a:gd name="connsiteY2-36" fmla="*/ 0 h 6858000"/>
              <a:gd name="connsiteX3-37" fmla="*/ 7607640 w 8204540"/>
              <a:gd name="connsiteY3-38" fmla="*/ 0 h 6858000"/>
              <a:gd name="connsiteX4-39" fmla="*/ 8204540 w 8204540"/>
              <a:gd name="connsiteY4-40" fmla="*/ 0 h 6858000"/>
              <a:gd name="connsiteX5-41" fmla="*/ 8204540 w 8204540"/>
              <a:gd name="connsiteY5-42" fmla="*/ 6858000 h 6858000"/>
              <a:gd name="connsiteX0-43" fmla="*/ 8204540 w 8204540"/>
              <a:gd name="connsiteY0-44" fmla="*/ 6858000 h 6858000"/>
              <a:gd name="connsiteX1-45" fmla="*/ 0 w 8204540"/>
              <a:gd name="connsiteY1-46" fmla="*/ 6858000 h 6858000"/>
              <a:gd name="connsiteX2-47" fmla="*/ 3033486 w 8204540"/>
              <a:gd name="connsiteY2-48" fmla="*/ 0 h 6858000"/>
              <a:gd name="connsiteX3-49" fmla="*/ 8204540 w 8204540"/>
              <a:gd name="connsiteY3-50" fmla="*/ 0 h 6858000"/>
              <a:gd name="connsiteX4-51" fmla="*/ 8204540 w 8204540"/>
              <a:gd name="connsiteY4-52"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04540" h="6858000">
                <a:moveTo>
                  <a:pt x="8204540" y="6858000"/>
                </a:moveTo>
                <a:lnTo>
                  <a:pt x="0" y="6858000"/>
                </a:lnTo>
                <a:lnTo>
                  <a:pt x="3033486" y="0"/>
                </a:lnTo>
                <a:lnTo>
                  <a:pt x="8204540" y="0"/>
                </a:lnTo>
                <a:lnTo>
                  <a:pt x="8204540" y="6858000"/>
                </a:lnTo>
                <a:close/>
              </a:path>
            </a:pathLst>
          </a:cu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7"/>
            </p:custDataLst>
          </p:nvPr>
        </p:nvSpPr>
        <p:spPr>
          <a:xfrm>
            <a:off x="669925" y="520269"/>
            <a:ext cx="10566400" cy="624840"/>
          </a:xfrm>
          <a:prstGeom prst="rect">
            <a:avLst/>
          </a:prstGeom>
          <a:noFill/>
        </p:spPr>
        <p:txBody>
          <a:bodyPr wrap="square" lIns="90170" tIns="46990" rIns="90170" bIns="46990" rtlCol="0">
            <a:normAutofit fontScale="90000" lnSpcReduction="10000"/>
          </a:bodyPr>
          <a:lstStyle/>
          <a:p>
            <a:pPr marL="0" indent="0" algn="l">
              <a:lnSpc>
                <a:spcPct val="120000"/>
              </a:lnSpc>
              <a:spcBef>
                <a:spcPts val="0"/>
              </a:spcBef>
              <a:spcAft>
                <a:spcPts val="0"/>
              </a:spcAft>
              <a:buSzPct val="100000"/>
              <a:buNone/>
            </a:pPr>
            <a:r>
              <a:rPr lang="zh-CN" altLang="en-US" sz="3300" b="1" spc="300">
                <a:solidFill>
                  <a:srgbClr val="262626"/>
                </a:solidFill>
                <a:latin typeface="微软雅黑" panose="020B0503020204020204" charset="-122"/>
                <a:ea typeface="微软雅黑" panose="020B0503020204020204" charset="-122"/>
                <a:sym typeface="+mn-ea"/>
              </a:rPr>
              <a:t>《我的兴趣》</a:t>
            </a:r>
            <a:endParaRPr lang="zh-CN" altLang="en-US" sz="3300" b="1" spc="300">
              <a:solidFill>
                <a:srgbClr val="262626"/>
              </a:solidFill>
              <a:latin typeface="微软雅黑" panose="020B0503020204020204" charset="-122"/>
              <a:ea typeface="微软雅黑" panose="020B0503020204020204" charset="-122"/>
              <a:sym typeface="+mn-ea"/>
            </a:endParaRPr>
          </a:p>
        </p:txBody>
      </p:sp>
      <p:sp>
        <p:nvSpPr>
          <p:cNvPr id="12" name="文本框 11"/>
          <p:cNvSpPr txBox="1"/>
          <p:nvPr>
            <p:custDataLst>
              <p:tags r:id="rId8"/>
            </p:custDataLst>
          </p:nvPr>
        </p:nvSpPr>
        <p:spPr>
          <a:xfrm>
            <a:off x="2051685" y="5284470"/>
            <a:ext cx="8333740" cy="1259840"/>
          </a:xfrm>
          <a:prstGeom prst="rect">
            <a:avLst/>
          </a:prstGeom>
          <a:noFill/>
        </p:spPr>
        <p:txBody>
          <a:bodyPr wrap="square" lIns="90170" tIns="46990" rIns="90170" bIns="46990" rtlCol="0">
            <a:noAutofit/>
          </a:bodyPr>
          <a:lstStyle/>
          <a:p>
            <a:pPr marL="0" lvl="0" indent="-285750" algn="l" fontAlgn="ctr">
              <a:lnSpc>
                <a:spcPct val="130000"/>
              </a:lnSpc>
              <a:spcBef>
                <a:spcPts val="600"/>
              </a:spcBef>
              <a:spcAft>
                <a:spcPts val="0"/>
              </a:spcAft>
              <a:buSzPct val="100000"/>
              <a:buFont typeface="Wingdings" panose="05000000000000000000" charset="0"/>
              <a:buNone/>
            </a:pPr>
            <a:r>
              <a:rPr lang="zh-CN" altLang="en-US" sz="1600" b="1" spc="150">
                <a:solidFill>
                  <a:schemeClr val="dk1"/>
                </a:solidFill>
                <a:latin typeface="微软雅黑" panose="020B0503020204020204" charset="-122"/>
                <a:ea typeface="微软雅黑" panose="020B0503020204020204" charset="-122"/>
                <a:cs typeface="微软雅黑" panose="020B0503020204020204" charset="-122"/>
                <a:sym typeface="+mn-ea"/>
              </a:rPr>
              <a:t>讨论：</a:t>
            </a:r>
            <a:endParaRPr lang="zh-CN" altLang="en-US" sz="1600" b="1" spc="150">
              <a:solidFill>
                <a:schemeClr val="dk1"/>
              </a:solidFill>
              <a:latin typeface="微软雅黑" panose="020B0503020204020204" charset="-122"/>
              <a:ea typeface="微软雅黑" panose="020B0503020204020204" charset="-122"/>
              <a:cs typeface="微软雅黑" panose="020B0503020204020204" charset="-122"/>
              <a:sym typeface="+mn-ea"/>
            </a:endParaRPr>
          </a:p>
          <a:p>
            <a:pPr marL="720090" lvl="0" indent="-285750" algn="l" fontAlgn="ctr">
              <a:lnSpc>
                <a:spcPct val="130000"/>
              </a:lnSpc>
              <a:spcBef>
                <a:spcPts val="600"/>
              </a:spcBef>
              <a:spcAft>
                <a:spcPts val="0"/>
              </a:spcAft>
              <a:buSzPct val="100000"/>
              <a:buFont typeface="Wingdings" panose="05000000000000000000" charset="0"/>
              <a:buNone/>
            </a:pPr>
            <a:r>
              <a:rPr lang="zh-CN" altLang="en-US" sz="1600" b="1" spc="150">
                <a:solidFill>
                  <a:schemeClr val="dk1"/>
                </a:solidFill>
                <a:latin typeface="微软雅黑" panose="020B0503020204020204" charset="-122"/>
                <a:ea typeface="微软雅黑" panose="020B0503020204020204" charset="-122"/>
                <a:cs typeface="微软雅黑" panose="020B0503020204020204" charset="-122"/>
                <a:sym typeface="+mn-ea"/>
              </a:rPr>
              <a:t>1.文中的小作者的兴趣是什么？</a:t>
            </a:r>
            <a:endParaRPr lang="zh-CN" altLang="en-US" sz="1600" b="1" spc="150">
              <a:solidFill>
                <a:schemeClr val="dk1"/>
              </a:solidFill>
              <a:latin typeface="微软雅黑" panose="020B0503020204020204" charset="-122"/>
              <a:ea typeface="微软雅黑" panose="020B0503020204020204" charset="-122"/>
              <a:cs typeface="微软雅黑" panose="020B0503020204020204" charset="-122"/>
              <a:sym typeface="+mn-ea"/>
            </a:endParaRPr>
          </a:p>
          <a:p>
            <a:pPr marL="720090" lvl="0" indent="-285750" algn="l" fontAlgn="ctr">
              <a:lnSpc>
                <a:spcPct val="130000"/>
              </a:lnSpc>
              <a:spcBef>
                <a:spcPts val="600"/>
              </a:spcBef>
              <a:spcAft>
                <a:spcPts val="0"/>
              </a:spcAft>
              <a:buSzPct val="100000"/>
              <a:buFont typeface="Wingdings" panose="05000000000000000000" charset="0"/>
              <a:buNone/>
            </a:pPr>
            <a:r>
              <a:rPr lang="en-US" altLang="zh-CN" sz="1600" b="1" spc="150">
                <a:solidFill>
                  <a:schemeClr val="dk1"/>
                </a:solidFill>
                <a:latin typeface="微软雅黑" panose="020B0503020204020204" charset="-122"/>
                <a:ea typeface="微软雅黑" panose="020B0503020204020204" charset="-122"/>
                <a:cs typeface="微软雅黑" panose="020B0503020204020204" charset="-122"/>
                <a:sym typeface="+mn-ea"/>
              </a:rPr>
              <a:t>2.通过哪两件事可以看出小作者特别爱读书？</a:t>
            </a:r>
            <a:endParaRPr lang="en-US" altLang="zh-CN" sz="1600" b="1" spc="15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3" name="任意多边形: 形状 11"/>
          <p:cNvSpPr/>
          <p:nvPr>
            <p:custDataLst>
              <p:tags r:id="rId9"/>
            </p:custDataLst>
          </p:nvPr>
        </p:nvSpPr>
        <p:spPr>
          <a:xfrm>
            <a:off x="368300" y="1337310"/>
            <a:ext cx="11455400" cy="3864610"/>
          </a:xfrm>
          <a:custGeom>
            <a:avLst/>
            <a:gdLst>
              <a:gd name="connsiteX0" fmla="*/ 0 w 11455400"/>
              <a:gd name="connsiteY0" fmla="*/ 0 h 3932236"/>
              <a:gd name="connsiteX1" fmla="*/ 11455400 w 11455400"/>
              <a:gd name="connsiteY1" fmla="*/ 0 h 3932236"/>
              <a:gd name="connsiteX2" fmla="*/ 11455400 w 11455400"/>
              <a:gd name="connsiteY2" fmla="*/ 3568699 h 3932236"/>
              <a:gd name="connsiteX3" fmla="*/ 1981509 w 11455400"/>
              <a:gd name="connsiteY3" fmla="*/ 3568699 h 3932236"/>
              <a:gd name="connsiteX4" fmla="*/ 1981509 w 11455400"/>
              <a:gd name="connsiteY4" fmla="*/ 3932236 h 3932236"/>
              <a:gd name="connsiteX5" fmla="*/ 622609 w 11455400"/>
              <a:gd name="connsiteY5" fmla="*/ 3568699 h 3932236"/>
              <a:gd name="connsiteX6" fmla="*/ 0 w 11455400"/>
              <a:gd name="connsiteY6" fmla="*/ 3568699 h 39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5400" h="3932236">
                <a:moveTo>
                  <a:pt x="0" y="0"/>
                </a:moveTo>
                <a:lnTo>
                  <a:pt x="11455400" y="0"/>
                </a:lnTo>
                <a:lnTo>
                  <a:pt x="11455400" y="3568699"/>
                </a:lnTo>
                <a:lnTo>
                  <a:pt x="1981509" y="3568699"/>
                </a:lnTo>
                <a:lnTo>
                  <a:pt x="1981509" y="3932236"/>
                </a:lnTo>
                <a:lnTo>
                  <a:pt x="622609" y="3568699"/>
                </a:lnTo>
                <a:lnTo>
                  <a:pt x="0" y="3568699"/>
                </a:lnTo>
                <a:close/>
              </a:path>
            </a:pathLst>
          </a:custGeom>
          <a:solidFill>
            <a:srgbClr val="FCFDFD"/>
          </a:solidFill>
          <a:ln w="19050">
            <a:solidFill>
              <a:srgbClr val="6D817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837565" y="1678305"/>
            <a:ext cx="10516870" cy="2801620"/>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rPr>
              <a:t>每个人都有自己的兴趣,我的兴趣是读书,童话、作文、小说我都爱读,我两个书架里的书加起来也该有一千本了。我不喜欢小人书,也不喜欢连环画,只读字书,而且一口气读完,中间一停,干什么都干不好。记得一次我好不容易从同学那里借来一本《鲁西西全传》,看了半截,妈妈带我去理发,我极不情愿地放下手里的书,跟她去了。理发的叔叔问我:“小朋友,你理什么发型?”我脱口说:“鲁西西发型。”叔叔莫名其妙地问:“什么?”我这时才如梦初醒。</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444500" algn="just" fontAlgn="ctr">
              <a:lnSpc>
                <a:spcPct val="13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909944644"/>
                </a:ext>
              </a:extLst>
            </a:pPr>
            <a:r>
              <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rPr>
              <a:t>还有一次,爸爸问我想去哪儿玩,我毫不犹豫的说去书店。呵!那可是我向往已久的地方。书店那一本本的书,书中那么多精彩的内容,就像一块磁石把我深深吸引住了。“我们去书店吧!”我对爸爸说。爸爸理解我,他便带我去书店了。</a:t>
            </a:r>
            <a:endParaRPr lang="zh-CN" altLang="en-US" sz="1600" spc="150">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869565" y="3294380"/>
            <a:ext cx="6452870" cy="193802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个性及小学生的个性倾向性</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项目六</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4"/>
          <p:cNvSpPr/>
          <p:nvPr>
            <p:custDataLst>
              <p:tags r:id="rId1"/>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7" name="Oval 5"/>
          <p:cNvSpPr/>
          <p:nvPr>
            <p:custDataLst>
              <p:tags r:id="rId2"/>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3"/>
            </p:custDataLst>
          </p:nvPr>
        </p:nvSpPr>
        <p:spPr>
          <a:xfrm>
            <a:off x="5791666" y="915040"/>
            <a:ext cx="5028565" cy="5027930"/>
          </a:xfrm>
          <a:prstGeom prst="rect">
            <a:avLst/>
          </a:prstGeom>
          <a:solidFill>
            <a:srgbClr val="FFFFFF"/>
          </a:solidFill>
          <a:ln>
            <a:noFill/>
          </a:ln>
          <a:effectLst>
            <a:outerShdw blurRad="127000" dist="38100" dir="5400000" algn="t" rotWithShape="0">
              <a:srgbClr val="0D0D0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1431290" y="2731135"/>
            <a:ext cx="3445510" cy="139573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“哪里没有兴趣，哪里就没有记忆。”</a:t>
            </a:r>
            <a:endParaRPr lang="en-US" altLang="zh-CN"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1" indent="0" algn="r" fontAlgn="auto">
              <a:lnSpc>
                <a:spcPct val="120000"/>
              </a:lnSpc>
              <a:spcBef>
                <a:spcPts val="0"/>
              </a:spcBef>
              <a:spcAft>
                <a:spcPts val="800"/>
              </a:spcAft>
              <a:buSzPct val="100000"/>
              <a:buNone/>
            </a:pPr>
            <a:r>
              <a:rPr lang="en-US" altLang="zh-CN"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——歌德</a:t>
            </a:r>
            <a:endParaRPr lang="en-US" altLang="zh-CN"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pic>
        <p:nvPicPr>
          <p:cNvPr id="12" name="图片 11"/>
          <p:cNvPicPr>
            <a:picLocks noChangeAspect="1"/>
          </p:cNvPicPr>
          <p:nvPr>
            <p:custDataLst>
              <p:tags r:id="rId5"/>
            </p:custDataLst>
          </p:nvPr>
        </p:nvPicPr>
        <p:blipFill rotWithShape="1">
          <a:blip r:embed="rId6"/>
          <a:srcRect t="5594" b="5594"/>
          <a:stretch>
            <a:fillRect/>
          </a:stretch>
        </p:blipFill>
        <p:spPr>
          <a:xfrm>
            <a:off x="6096130" y="1219188"/>
            <a:ext cx="4419625" cy="4419625"/>
          </a:xfrm>
          <a:custGeom>
            <a:avLst/>
            <a:gdLst/>
            <a:ahLst/>
            <a:cxnLst>
              <a:cxn ang="3">
                <a:pos x="hc" y="t"/>
              </a:cxn>
              <a:cxn ang="cd2">
                <a:pos x="l" y="vc"/>
              </a:cxn>
              <a:cxn ang="cd4">
                <a:pos x="hc" y="b"/>
              </a:cxn>
              <a:cxn ang="0">
                <a:pos x="r" y="vc"/>
              </a:cxn>
            </a:cxnLst>
            <a:rect l="l" t="t" r="r" b="b"/>
            <a:pathLst>
              <a:path w="6960" h="6960">
                <a:moveTo>
                  <a:pt x="0" y="0"/>
                </a:moveTo>
                <a:lnTo>
                  <a:pt x="6960" y="0"/>
                </a:lnTo>
                <a:lnTo>
                  <a:pt x="6960" y="6960"/>
                </a:lnTo>
                <a:lnTo>
                  <a:pt x="0" y="6960"/>
                </a:lnTo>
                <a:lnTo>
                  <a:pt x="0" y="0"/>
                </a:lnTo>
                <a:close/>
              </a:path>
            </a:pathLst>
          </a:custGeom>
        </p:spPr>
      </p:pic>
      <p:pic>
        <p:nvPicPr>
          <p:cNvPr id="21" name="图形 12"/>
          <p:cNvPicPr>
            <a:picLocks noChangeAspect="1"/>
          </p:cNvPicPr>
          <p:nvPr/>
        </p:nvPicPr>
        <p:blipFill>
          <a:blip r:embed="rId7"/>
          <a:stretch>
            <a:fillRect/>
          </a:stretch>
        </p:blipFill>
        <p:spPr>
          <a:xfrm>
            <a:off x="1991594" y="5237517"/>
            <a:ext cx="520525" cy="520525"/>
          </a:xfrm>
          <a:prstGeom prst="rect">
            <a:avLst/>
          </a:prstGeom>
          <a:effectLst>
            <a:outerShdw blurRad="12700" dist="12700" dir="2700000" algn="tl" rotWithShape="0">
              <a:prstClr val="black">
                <a:alpha val="40000"/>
              </a:prstClr>
            </a:outerShdw>
          </a:effectLst>
        </p:spPr>
      </p:pic>
      <p:pic>
        <p:nvPicPr>
          <p:cNvPr id="16" name="图形 15"/>
          <p:cNvPicPr>
            <a:picLocks noChangeAspect="1"/>
          </p:cNvPicPr>
          <p:nvPr/>
        </p:nvPicPr>
        <p:blipFill>
          <a:blip r:embed="rId8"/>
          <a:stretch>
            <a:fillRect/>
          </a:stretch>
        </p:blipFill>
        <p:spPr>
          <a:xfrm>
            <a:off x="188539" y="169769"/>
            <a:ext cx="861262" cy="745322"/>
          </a:xfrm>
          <a:prstGeom prst="rect">
            <a:avLst/>
          </a:prstGeom>
          <a:effectLst>
            <a:outerShdw blurRad="25400" dist="25400" dir="8100000" algn="tr" rotWithShape="0">
              <a:prstClr val="black">
                <a:alpha val="40000"/>
              </a:prstClr>
            </a:outerShdw>
          </a:effectLst>
        </p:spPr>
      </p:pic>
      <p:pic>
        <p:nvPicPr>
          <p:cNvPr id="22" name="图形 13"/>
          <p:cNvPicPr>
            <a:picLocks noChangeAspect="1"/>
          </p:cNvPicPr>
          <p:nvPr/>
        </p:nvPicPr>
        <p:blipFill>
          <a:blip r:embed="rId9"/>
          <a:stretch>
            <a:fillRect/>
          </a:stretch>
        </p:blipFill>
        <p:spPr>
          <a:xfrm>
            <a:off x="11277767" y="291462"/>
            <a:ext cx="501660" cy="501660"/>
          </a:xfrm>
          <a:prstGeom prst="rect">
            <a:avLst/>
          </a:prstGeom>
          <a:effectLst>
            <a:outerShdw blurRad="12700" dist="12700" dir="2700000" algn="tl"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3499485" cy="59690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微软雅黑" panose="020B0503020204020204" charset="-122"/>
                <a:ea typeface="微软雅黑" panose="020B0503020204020204" charset="-122"/>
                <a:sym typeface="Arial" panose="020B0604020202020204" pitchFamily="34" charset="0"/>
              </a:rPr>
              <a:t>二、小学生的兴趣</a:t>
            </a:r>
            <a:endParaRPr lang="zh-CN" altLang="en-US" sz="2800" b="1" spc="300" dirty="0">
              <a:solidFill>
                <a:schemeClr val="accent1">
                  <a:lumMod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40" name="任意多边形: 形状 39"/>
          <p:cNvSpPr>
            <a:spLocks noChangeAspect="1"/>
          </p:cNvSpPr>
          <p:nvPr>
            <p:custDataLst>
              <p:tags r:id="rId23"/>
            </p:custDataLst>
          </p:nvPr>
        </p:nvSpPr>
        <p:spPr>
          <a:xfrm rot="10800000">
            <a:off x="599630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4"/>
            </p:custDataLst>
          </p:nvPr>
        </p:nvSpPr>
        <p:spPr>
          <a:xfrm rot="10800000">
            <a:off x="573151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圆角矩形 22"/>
          <p:cNvSpPr/>
          <p:nvPr/>
        </p:nvSpPr>
        <p:spPr>
          <a:xfrm flipH="1">
            <a:off x="1983105" y="2684780"/>
            <a:ext cx="5302885" cy="2921635"/>
          </a:xfrm>
          <a:prstGeom prst="roundRect">
            <a:avLst>
              <a:gd name="adj" fmla="val 7128"/>
            </a:avLst>
          </a:prstGeom>
          <a:solidFill>
            <a:srgbClr val="ACE2CF"/>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4" name="文本框 9"/>
          <p:cNvSpPr txBox="1"/>
          <p:nvPr/>
        </p:nvSpPr>
        <p:spPr>
          <a:xfrm flipH="1">
            <a:off x="7680325" y="2633980"/>
            <a:ext cx="3036570" cy="621030"/>
          </a:xfrm>
          <a:prstGeom prst="rect">
            <a:avLst/>
          </a:prstGeom>
          <a:noFill/>
        </p:spPr>
        <p:txBody>
          <a:bodyPr wrap="none" lIns="107950" tIns="0" rIns="0" bIns="0" anchor="ctr" anchorCtr="0">
            <a:no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sym typeface="思源宋体" panose="02020700000000000000" pitchFamily="18" charset="-122"/>
              </a:rPr>
              <a:t>兴趣知识点梳理</a:t>
            </a:r>
            <a:endPar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25" name="组合 5"/>
          <p:cNvGrpSpPr/>
          <p:nvPr/>
        </p:nvGrpSpPr>
        <p:grpSpPr>
          <a:xfrm rot="0" flipH="1">
            <a:off x="7680325" y="3320415"/>
            <a:ext cx="3036570" cy="765175"/>
            <a:chOff x="1487488" y="2204864"/>
            <a:chExt cx="2613001" cy="658233"/>
          </a:xfrm>
        </p:grpSpPr>
        <p:sp>
          <p:nvSpPr>
            <p:cNvPr id="26" name="圆角矩形 15"/>
            <p:cNvSpPr/>
            <p:nvPr/>
          </p:nvSpPr>
          <p:spPr>
            <a:xfrm>
              <a:off x="1487488" y="2312730"/>
              <a:ext cx="2613001" cy="442502"/>
            </a:xfrm>
            <a:prstGeom prst="roundRect">
              <a:avLst>
                <a:gd name="adj" fmla="val 21525"/>
              </a:avLst>
            </a:pr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7"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8" name="矩形 27"/>
            <p:cNvSpPr/>
            <p:nvPr/>
          </p:nvSpPr>
          <p:spPr>
            <a:xfrm>
              <a:off x="2474831" y="2416768"/>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兴趣概述</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29" name="组合 23"/>
            <p:cNvGrpSpPr/>
            <p:nvPr/>
          </p:nvGrpSpPr>
          <p:grpSpPr>
            <a:xfrm>
              <a:off x="1877220" y="2312730"/>
              <a:ext cx="442502" cy="442502"/>
              <a:chOff x="0" y="0"/>
              <a:chExt cx="885002" cy="885002"/>
            </a:xfrm>
          </p:grpSpPr>
          <p:sp>
            <p:nvSpPr>
              <p:cNvPr id="30"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1"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grpSp>
        <p:nvGrpSpPr>
          <p:cNvPr id="32" name="组合 6"/>
          <p:cNvGrpSpPr/>
          <p:nvPr/>
        </p:nvGrpSpPr>
        <p:grpSpPr>
          <a:xfrm rot="0" flipH="1">
            <a:off x="7680325" y="4150995"/>
            <a:ext cx="3036570" cy="765175"/>
            <a:chOff x="1487488" y="2807457"/>
            <a:chExt cx="2613001" cy="658233"/>
          </a:xfrm>
        </p:grpSpPr>
        <p:sp>
          <p:nvSpPr>
            <p:cNvPr id="34" name="圆角矩形 26"/>
            <p:cNvSpPr/>
            <p:nvPr/>
          </p:nvSpPr>
          <p:spPr>
            <a:xfrm>
              <a:off x="1487488" y="2915323"/>
              <a:ext cx="2613001" cy="442502"/>
            </a:xfrm>
            <a:prstGeom prst="roundRect">
              <a:avLst>
                <a:gd name="adj" fmla="val 21525"/>
              </a:avLst>
            </a:pr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5"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6" name="矩形 35"/>
            <p:cNvSpPr/>
            <p:nvPr/>
          </p:nvSpPr>
          <p:spPr>
            <a:xfrm>
              <a:off x="2474831" y="3017722"/>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兴趣发展</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37" name="组合 17"/>
            <p:cNvGrpSpPr/>
            <p:nvPr/>
          </p:nvGrpSpPr>
          <p:grpSpPr>
            <a:xfrm>
              <a:off x="1877220" y="2915323"/>
              <a:ext cx="442502" cy="442502"/>
              <a:chOff x="0" y="0"/>
              <a:chExt cx="885002" cy="885002"/>
            </a:xfrm>
          </p:grpSpPr>
          <p:sp>
            <p:nvSpPr>
              <p:cNvPr id="38"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39"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grpSp>
        <p:nvGrpSpPr>
          <p:cNvPr id="41" name="组合 40"/>
          <p:cNvGrpSpPr/>
          <p:nvPr/>
        </p:nvGrpSpPr>
        <p:grpSpPr>
          <a:xfrm rot="0" flipH="1">
            <a:off x="7680325" y="4981575"/>
            <a:ext cx="3036570" cy="765175"/>
            <a:chOff x="1487488" y="3410050"/>
            <a:chExt cx="2613001" cy="658233"/>
          </a:xfrm>
        </p:grpSpPr>
        <p:sp>
          <p:nvSpPr>
            <p:cNvPr id="67" name="圆角矩形 33"/>
            <p:cNvSpPr/>
            <p:nvPr/>
          </p:nvSpPr>
          <p:spPr>
            <a:xfrm>
              <a:off x="1487488" y="3517916"/>
              <a:ext cx="2613001" cy="442502"/>
            </a:xfrm>
            <a:prstGeom prst="roundRect">
              <a:avLst>
                <a:gd name="adj" fmla="val 21525"/>
              </a:avLst>
            </a:prstGeom>
            <a:solidFill>
              <a:schemeClr val="accent3"/>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8"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69" name="矩形 68"/>
            <p:cNvSpPr/>
            <p:nvPr/>
          </p:nvSpPr>
          <p:spPr>
            <a:xfrm>
              <a:off x="2474831" y="3621915"/>
              <a:ext cx="1499260" cy="234875"/>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引导和培养</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70" name="组合 69"/>
            <p:cNvGrpSpPr/>
            <p:nvPr/>
          </p:nvGrpSpPr>
          <p:grpSpPr>
            <a:xfrm>
              <a:off x="1877220" y="3517915"/>
              <a:ext cx="442502" cy="442503"/>
              <a:chOff x="0" y="0"/>
              <a:chExt cx="885002" cy="885002"/>
            </a:xfrm>
          </p:grpSpPr>
          <p:sp>
            <p:nvSpPr>
              <p:cNvPr id="71"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2"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3"/>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sp>
        <p:nvSpPr>
          <p:cNvPr id="73" name="文本框 72"/>
          <p:cNvSpPr txBox="1"/>
          <p:nvPr/>
        </p:nvSpPr>
        <p:spPr>
          <a:xfrm>
            <a:off x="2204085" y="3054033"/>
            <a:ext cx="4860290" cy="2183765"/>
          </a:xfrm>
          <a:prstGeom prst="rect">
            <a:avLst/>
          </a:prstGeom>
          <a:noFill/>
        </p:spPr>
        <p:txBody>
          <a:bodyPr wrap="square" rtlCol="0" anchor="ctr" anchorCtr="0">
            <a:spAutoFit/>
          </a:bodyPr>
          <a:p>
            <a:pPr algn="just" fontAlgn="auto">
              <a:lnSpc>
                <a:spcPct val="150000"/>
              </a:lnSpc>
              <a:spcAft>
                <a:spcPts val="1200"/>
              </a:spcAft>
            </a:pPr>
            <a:r>
              <a:rPr sz="2400" b="1">
                <a:solidFill>
                  <a:schemeClr val="tx1"/>
                </a:solidFill>
                <a:latin typeface="微软雅黑" panose="020B0503020204020204" charset="-122"/>
                <a:ea typeface="微软雅黑" panose="020B0503020204020204" charset="-122"/>
                <a:cs typeface="微软雅黑" panose="020B0503020204020204" charset="-122"/>
              </a:rPr>
              <a:t>1. 什么是兴趣</a:t>
            </a:r>
            <a:endParaRPr sz="2400" b="1">
              <a:solidFill>
                <a:schemeClr val="tx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tx1"/>
                </a:solidFill>
                <a:latin typeface="微软雅黑" panose="020B0503020204020204" charset="-122"/>
                <a:ea typeface="微软雅黑" panose="020B0503020204020204" charset="-122"/>
                <a:cs typeface="微软雅黑" panose="020B0503020204020204" charset="-122"/>
              </a:rPr>
              <a:t>兴趣是人对认识和活动的需要的情绪表现，是积极探究事物的认识倾向。兴趣的发生是以一定的需要为基础的。</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2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 name="组合 29"/>
          <p:cNvGrpSpPr/>
          <p:nvPr/>
        </p:nvGrpSpPr>
        <p:grpSpPr>
          <a:xfrm>
            <a:off x="965200" y="582295"/>
            <a:ext cx="5965825" cy="764540"/>
            <a:chOff x="1520" y="917"/>
            <a:chExt cx="9395" cy="1204"/>
          </a:xfrm>
        </p:grpSpPr>
        <p:sp>
          <p:nvSpPr>
            <p:cNvPr id="66" name="KSO_Shape"/>
            <p:cNvSpPr>
              <a:spLocks noChangeAspect="1"/>
            </p:cNvSpPr>
            <p:nvPr/>
          </p:nvSpPr>
          <p:spPr>
            <a:xfrm rot="5400000">
              <a:off x="1483" y="1293"/>
              <a:ext cx="526" cy="453"/>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sp>
          <p:nvSpPr>
            <p:cNvPr id="73" name="圆角矩形 15"/>
            <p:cNvSpPr/>
            <p:nvPr/>
          </p:nvSpPr>
          <p:spPr>
            <a:xfrm flipH="1">
              <a:off x="2411" y="1065"/>
              <a:ext cx="8504" cy="907"/>
            </a:xfrm>
            <a:prstGeom prst="roundRect">
              <a:avLst>
                <a:gd name="adj" fmla="val 21525"/>
              </a:avLst>
            </a:pr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5" name="矩形 74"/>
            <p:cNvSpPr/>
            <p:nvPr/>
          </p:nvSpPr>
          <p:spPr>
            <a:xfrm flipH="1">
              <a:off x="2591" y="1148"/>
              <a:ext cx="3834" cy="742"/>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小学生的兴趣概述</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28" name="组合 27"/>
            <p:cNvGrpSpPr/>
            <p:nvPr/>
          </p:nvGrpSpPr>
          <p:grpSpPr>
            <a:xfrm>
              <a:off x="8755" y="917"/>
              <a:ext cx="1204" cy="1204"/>
              <a:chOff x="8755" y="917"/>
              <a:chExt cx="1204" cy="1204"/>
            </a:xfrm>
          </p:grpSpPr>
          <p:sp>
            <p:nvSpPr>
              <p:cNvPr id="74" name="任意多边形 19"/>
              <p:cNvSpPr/>
              <p:nvPr/>
            </p:nvSpPr>
            <p:spPr>
              <a:xfrm flipH="1">
                <a:off x="8755" y="917"/>
                <a:ext cx="1205" cy="12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6" name="任意多边形 24"/>
              <p:cNvSpPr/>
              <p:nvPr/>
            </p:nvSpPr>
            <p:spPr>
              <a:xfrm flipH="1">
                <a:off x="9139" y="1336"/>
                <a:ext cx="435" cy="367"/>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9" name="任意多边形 23"/>
              <p:cNvSpPr/>
              <p:nvPr/>
            </p:nvSpPr>
            <p:spPr>
              <a:xfrm flipH="1">
                <a:off x="8951" y="1115"/>
                <a:ext cx="810" cy="8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grpSp>
        <p:nvGrpSpPr>
          <p:cNvPr id="26" name="组合 25"/>
          <p:cNvGrpSpPr/>
          <p:nvPr/>
        </p:nvGrpSpPr>
        <p:grpSpPr>
          <a:xfrm>
            <a:off x="2327910" y="2010410"/>
            <a:ext cx="6643370" cy="3397885"/>
            <a:chOff x="3666" y="3166"/>
            <a:chExt cx="10462" cy="5351"/>
          </a:xfrm>
        </p:grpSpPr>
        <p:cxnSp>
          <p:nvCxnSpPr>
            <p:cNvPr id="5" name="直接连接符 4"/>
            <p:cNvCxnSpPr/>
            <p:nvPr>
              <p:custDataLst>
                <p:tags r:id="rId1"/>
              </p:custDataLst>
            </p:nvPr>
          </p:nvCxnSpPr>
          <p:spPr>
            <a:xfrm>
              <a:off x="5774" y="5823"/>
              <a:ext cx="46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nvGrpSpPr>
            <p:cNvPr id="24" name="组合 23"/>
            <p:cNvGrpSpPr/>
            <p:nvPr/>
          </p:nvGrpSpPr>
          <p:grpSpPr>
            <a:xfrm>
              <a:off x="3666" y="4803"/>
              <a:ext cx="2040" cy="2040"/>
              <a:chOff x="3666" y="4623"/>
              <a:chExt cx="2040" cy="2040"/>
            </a:xfrm>
          </p:grpSpPr>
          <p:sp>
            <p:nvSpPr>
              <p:cNvPr id="6" name="椭圆 5"/>
              <p:cNvSpPr/>
              <p:nvPr>
                <p:custDataLst>
                  <p:tags r:id="rId2"/>
                </p:custDataLst>
              </p:nvPr>
            </p:nvSpPr>
            <p:spPr>
              <a:xfrm>
                <a:off x="3666" y="4623"/>
                <a:ext cx="2041" cy="2041"/>
              </a:xfrm>
              <a:prstGeom prst="ellipse">
                <a:avLst/>
              </a:prstGeom>
              <a:solidFill>
                <a:sysClr val="window" lastClr="FFFFFF"/>
              </a:solidFill>
              <a:ln w="57150">
                <a:solidFill>
                  <a:srgbClr val="E34D4D"/>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dirty="0">
                  <a:solidFill>
                    <a:srgbClr val="000000"/>
                  </a:solidFill>
                  <a:latin typeface="微软雅黑" panose="020B0503020204020204" charset="-122"/>
                  <a:ea typeface="微软雅黑" panose="020B0503020204020204" charset="-122"/>
                  <a:cs typeface="+mn-ea"/>
                </a:endParaRPr>
              </a:p>
            </p:txBody>
          </p:sp>
          <p:sp>
            <p:nvSpPr>
              <p:cNvPr id="8" name="文本框 7"/>
              <p:cNvSpPr txBox="1"/>
              <p:nvPr>
                <p:custDataLst>
                  <p:tags r:id="rId3"/>
                </p:custDataLst>
              </p:nvPr>
            </p:nvSpPr>
            <p:spPr>
              <a:xfrm>
                <a:off x="3684" y="5279"/>
                <a:ext cx="2006" cy="729"/>
              </a:xfrm>
              <a:prstGeom prst="rect">
                <a:avLst/>
              </a:prstGeom>
              <a:noFill/>
            </p:spPr>
            <p:txBody>
              <a:bodyPr wrap="square" rtlCol="0" anchor="ctr" anchorCtr="0"/>
              <a:lstStyle/>
              <a:p>
                <a:pPr algn="ctr" fontAlgn="auto">
                  <a:lnSpc>
                    <a:spcPct val="120000"/>
                  </a:lnSpc>
                </a:pPr>
                <a:r>
                  <a:rPr lang="zh-CN" altLang="en-US" sz="3200" b="1" spc="300" dirty="0">
                    <a:solidFill>
                      <a:srgbClr val="000000">
                        <a:lumMod val="75000"/>
                        <a:lumOff val="25000"/>
                      </a:srgbClr>
                    </a:solidFill>
                    <a:uFillTx/>
                    <a:latin typeface="微软雅黑" panose="020B0503020204020204" charset="-122"/>
                    <a:ea typeface="微软雅黑" panose="020B0503020204020204" charset="-122"/>
                  </a:rPr>
                  <a:t>种类</a:t>
                </a:r>
                <a:endParaRPr lang="zh-CN" altLang="en-US" sz="3200" b="1" spc="300" dirty="0">
                  <a:solidFill>
                    <a:srgbClr val="000000">
                      <a:lumMod val="75000"/>
                      <a:lumOff val="25000"/>
                    </a:srgbClr>
                  </a:solidFill>
                  <a:uFillTx/>
                  <a:latin typeface="微软雅黑" panose="020B0503020204020204" charset="-122"/>
                  <a:ea typeface="微软雅黑" panose="020B0503020204020204" charset="-122"/>
                </a:endParaRPr>
              </a:p>
            </p:txBody>
          </p:sp>
        </p:grpSp>
        <p:cxnSp>
          <p:nvCxnSpPr>
            <p:cNvPr id="7" name="直接连接符 6"/>
            <p:cNvCxnSpPr/>
            <p:nvPr>
              <p:custDataLst>
                <p:tags r:id="rId4"/>
              </p:custDataLst>
            </p:nvPr>
          </p:nvCxnSpPr>
          <p:spPr>
            <a:xfrm>
              <a:off x="6236" y="8152"/>
              <a:ext cx="103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cxnSp>
          <p:nvCxnSpPr>
            <p:cNvPr id="9" name="直接连接符 8"/>
            <p:cNvCxnSpPr/>
            <p:nvPr>
              <p:custDataLst>
                <p:tags r:id="rId5"/>
              </p:custDataLst>
            </p:nvPr>
          </p:nvCxnSpPr>
          <p:spPr>
            <a:xfrm>
              <a:off x="6236" y="6660"/>
              <a:ext cx="103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cxnSp>
          <p:nvCxnSpPr>
            <p:cNvPr id="10" name="直接连接符 9"/>
            <p:cNvCxnSpPr/>
            <p:nvPr>
              <p:custDataLst>
                <p:tags r:id="rId6"/>
              </p:custDataLst>
            </p:nvPr>
          </p:nvCxnSpPr>
          <p:spPr>
            <a:xfrm>
              <a:off x="6236" y="5057"/>
              <a:ext cx="103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7"/>
              </p:custDataLst>
            </p:nvPr>
          </p:nvCxnSpPr>
          <p:spPr>
            <a:xfrm>
              <a:off x="6236" y="3531"/>
              <a:ext cx="103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nvGrpSpPr>
            <p:cNvPr id="14" name="组合 13"/>
            <p:cNvGrpSpPr/>
            <p:nvPr/>
          </p:nvGrpSpPr>
          <p:grpSpPr>
            <a:xfrm>
              <a:off x="7521" y="3166"/>
              <a:ext cx="730" cy="730"/>
              <a:chOff x="7441" y="3167"/>
              <a:chExt cx="730" cy="730"/>
            </a:xfrm>
          </p:grpSpPr>
          <p:sp>
            <p:nvSpPr>
              <p:cNvPr id="18" name="椭圆 17"/>
              <p:cNvSpPr/>
              <p:nvPr>
                <p:custDataLst>
                  <p:tags r:id="rId8"/>
                </p:custDataLst>
              </p:nvPr>
            </p:nvSpPr>
            <p:spPr>
              <a:xfrm>
                <a:off x="7441" y="3167"/>
                <a:ext cx="731" cy="731"/>
              </a:xfrm>
              <a:prstGeom prst="ellipse">
                <a:avLst/>
              </a:prstGeom>
              <a:solidFill>
                <a:srgbClr val="E34D4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9"/>
                </p:custDataLst>
              </p:nvPr>
            </p:nvSpPr>
            <p:spPr bwMode="auto">
              <a:xfrm>
                <a:off x="7591" y="3326"/>
                <a:ext cx="429" cy="413"/>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grpSp>
        <p:sp>
          <p:nvSpPr>
            <p:cNvPr id="12" name="文本框 11"/>
            <p:cNvSpPr txBox="1"/>
            <p:nvPr>
              <p:custDataLst>
                <p:tags r:id="rId10"/>
              </p:custDataLst>
            </p:nvPr>
          </p:nvSpPr>
          <p:spPr>
            <a:xfrm>
              <a:off x="9960" y="3211"/>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800" spc="300" dirty="0">
                  <a:solidFill>
                    <a:srgbClr val="E34D4D"/>
                  </a:solidFill>
                  <a:latin typeface="微软雅黑" panose="020B0503020204020204" charset="-122"/>
                  <a:ea typeface="微软雅黑" panose="020B0503020204020204" charset="-122"/>
                </a:rPr>
                <a:t>直接兴趣</a:t>
              </a:r>
              <a:endParaRPr lang="zh-CN" altLang="en-US" sz="2800" spc="300" dirty="0">
                <a:solidFill>
                  <a:srgbClr val="E34D4D"/>
                </a:solidFill>
                <a:latin typeface="微软雅黑" panose="020B0503020204020204" charset="-122"/>
                <a:ea typeface="微软雅黑" panose="020B0503020204020204" charset="-122"/>
              </a:endParaRPr>
            </a:p>
          </p:txBody>
        </p:sp>
        <p:sp>
          <p:nvSpPr>
            <p:cNvPr id="29" name="文本框 28"/>
            <p:cNvSpPr txBox="1"/>
            <p:nvPr>
              <p:custDataLst>
                <p:tags r:id="rId11"/>
              </p:custDataLst>
            </p:nvPr>
          </p:nvSpPr>
          <p:spPr>
            <a:xfrm>
              <a:off x="9960" y="7833"/>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800" spc="300" dirty="0">
                  <a:solidFill>
                    <a:srgbClr val="7E4CBE"/>
                  </a:solidFill>
                  <a:latin typeface="微软雅黑" panose="020B0503020204020204" charset="-122"/>
                  <a:ea typeface="微软雅黑" panose="020B0503020204020204" charset="-122"/>
                </a:rPr>
                <a:t>无效的兴趣</a:t>
              </a:r>
              <a:endParaRPr lang="zh-CN" altLang="en-US" sz="2800" spc="300" dirty="0">
                <a:solidFill>
                  <a:srgbClr val="7E4CBE"/>
                </a:solidFill>
                <a:latin typeface="微软雅黑" panose="020B0503020204020204" charset="-122"/>
                <a:ea typeface="微软雅黑" panose="020B0503020204020204" charset="-122"/>
              </a:endParaRPr>
            </a:p>
          </p:txBody>
        </p:sp>
        <p:cxnSp>
          <p:nvCxnSpPr>
            <p:cNvPr id="33" name="直接连接符 32"/>
            <p:cNvCxnSpPr/>
            <p:nvPr>
              <p:custDataLst>
                <p:tags r:id="rId12"/>
              </p:custDataLst>
            </p:nvPr>
          </p:nvCxnSpPr>
          <p:spPr>
            <a:xfrm>
              <a:off x="8518" y="3531"/>
              <a:ext cx="125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nvGrpSpPr>
            <p:cNvPr id="4" name="组合 3"/>
            <p:cNvGrpSpPr/>
            <p:nvPr/>
          </p:nvGrpSpPr>
          <p:grpSpPr>
            <a:xfrm>
              <a:off x="7521" y="4692"/>
              <a:ext cx="730" cy="730"/>
              <a:chOff x="7441" y="4715"/>
              <a:chExt cx="730" cy="730"/>
            </a:xfrm>
          </p:grpSpPr>
          <p:sp>
            <p:nvSpPr>
              <p:cNvPr id="41" name="椭圆 40"/>
              <p:cNvSpPr/>
              <p:nvPr>
                <p:custDataLst>
                  <p:tags r:id="rId13"/>
                </p:custDataLst>
              </p:nvPr>
            </p:nvSpPr>
            <p:spPr>
              <a:xfrm>
                <a:off x="7441" y="4715"/>
                <a:ext cx="731" cy="731"/>
              </a:xfrm>
              <a:prstGeom prst="ellipse">
                <a:avLst/>
              </a:prstGeom>
              <a:solidFill>
                <a:srgbClr val="E1448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14"/>
                </p:custDataLst>
              </p:nvPr>
            </p:nvSpPr>
            <p:spPr bwMode="auto">
              <a:xfrm>
                <a:off x="7591" y="4874"/>
                <a:ext cx="429" cy="413"/>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grpSp>
        <p:cxnSp>
          <p:nvCxnSpPr>
            <p:cNvPr id="13" name="直接连接符 12"/>
            <p:cNvCxnSpPr/>
            <p:nvPr>
              <p:custDataLst>
                <p:tags r:id="rId15"/>
              </p:custDataLst>
            </p:nvPr>
          </p:nvCxnSpPr>
          <p:spPr>
            <a:xfrm flipH="1">
              <a:off x="8518" y="5057"/>
              <a:ext cx="1259"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sp>
          <p:nvSpPr>
            <p:cNvPr id="15" name="文本框 14"/>
            <p:cNvSpPr txBox="1"/>
            <p:nvPr>
              <p:custDataLst>
                <p:tags r:id="rId16"/>
              </p:custDataLst>
            </p:nvPr>
          </p:nvSpPr>
          <p:spPr>
            <a:xfrm>
              <a:off x="9960" y="6340"/>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800" spc="300" dirty="0">
                  <a:solidFill>
                    <a:srgbClr val="A84FAE"/>
                  </a:solidFill>
                  <a:latin typeface="微软雅黑" panose="020B0503020204020204" charset="-122"/>
                  <a:ea typeface="微软雅黑" panose="020B0503020204020204" charset="-122"/>
                </a:rPr>
                <a:t>有效的兴趣</a:t>
              </a:r>
              <a:endParaRPr lang="zh-CN" altLang="en-US" sz="2800" spc="300" dirty="0">
                <a:solidFill>
                  <a:srgbClr val="A84FAE"/>
                </a:solidFill>
                <a:latin typeface="微软雅黑" panose="020B0503020204020204" charset="-122"/>
                <a:ea typeface="微软雅黑" panose="020B0503020204020204" charset="-122"/>
              </a:endParaRPr>
            </a:p>
          </p:txBody>
        </p:sp>
        <p:cxnSp>
          <p:nvCxnSpPr>
            <p:cNvPr id="20" name="直接连接符 19"/>
            <p:cNvCxnSpPr/>
            <p:nvPr>
              <p:custDataLst>
                <p:tags r:id="rId17"/>
              </p:custDataLst>
            </p:nvPr>
          </p:nvCxnSpPr>
          <p:spPr>
            <a:xfrm>
              <a:off x="8518" y="8152"/>
              <a:ext cx="1252"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nvGrpSpPr>
            <p:cNvPr id="3" name="组合 2"/>
            <p:cNvGrpSpPr/>
            <p:nvPr/>
          </p:nvGrpSpPr>
          <p:grpSpPr>
            <a:xfrm>
              <a:off x="7521" y="6295"/>
              <a:ext cx="730" cy="730"/>
              <a:chOff x="7441" y="6248"/>
              <a:chExt cx="730" cy="730"/>
            </a:xfrm>
          </p:grpSpPr>
          <p:sp>
            <p:nvSpPr>
              <p:cNvPr id="21" name="椭圆 20"/>
              <p:cNvSpPr/>
              <p:nvPr>
                <p:custDataLst>
                  <p:tags r:id="rId18"/>
                </p:custDataLst>
              </p:nvPr>
            </p:nvSpPr>
            <p:spPr>
              <a:xfrm>
                <a:off x="7441" y="6248"/>
                <a:ext cx="731" cy="731"/>
              </a:xfrm>
              <a:prstGeom prst="ellipse">
                <a:avLst/>
              </a:prstGeom>
              <a:solidFill>
                <a:srgbClr val="A84FAE"/>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20"/>
              <p:cNvSpPr/>
              <p:nvPr>
                <p:custDataLst>
                  <p:tags r:id="rId19"/>
                </p:custDataLst>
              </p:nvPr>
            </p:nvSpPr>
            <p:spPr bwMode="auto">
              <a:xfrm>
                <a:off x="7591" y="6407"/>
                <a:ext cx="429" cy="413"/>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grpSp>
        <p:cxnSp>
          <p:nvCxnSpPr>
            <p:cNvPr id="22" name="直接连接符 21"/>
            <p:cNvCxnSpPr/>
            <p:nvPr>
              <p:custDataLst>
                <p:tags r:id="rId20"/>
              </p:custDataLst>
            </p:nvPr>
          </p:nvCxnSpPr>
          <p:spPr>
            <a:xfrm flipH="1">
              <a:off x="8518" y="6660"/>
              <a:ext cx="1259" cy="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nvGrpSpPr>
            <p:cNvPr id="2" name="组合 1"/>
            <p:cNvGrpSpPr/>
            <p:nvPr/>
          </p:nvGrpSpPr>
          <p:grpSpPr>
            <a:xfrm>
              <a:off x="7521" y="7787"/>
              <a:ext cx="730" cy="730"/>
              <a:chOff x="7441" y="7788"/>
              <a:chExt cx="730" cy="730"/>
            </a:xfrm>
          </p:grpSpPr>
          <p:sp>
            <p:nvSpPr>
              <p:cNvPr id="16" name="椭圆 15"/>
              <p:cNvSpPr/>
              <p:nvPr>
                <p:custDataLst>
                  <p:tags r:id="rId21"/>
                </p:custDataLst>
              </p:nvPr>
            </p:nvSpPr>
            <p:spPr>
              <a:xfrm>
                <a:off x="7441" y="7788"/>
                <a:ext cx="731" cy="731"/>
              </a:xfrm>
              <a:prstGeom prst="ellipse">
                <a:avLst/>
              </a:prstGeom>
              <a:solidFill>
                <a:srgbClr val="7E4CBE"/>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iphone-and-ipad-tools-couple_36130"/>
              <p:cNvSpPr>
                <a:spLocks noChangeAspect="1"/>
              </p:cNvSpPr>
              <p:nvPr>
                <p:custDataLst>
                  <p:tags r:id="rId22"/>
                </p:custDataLst>
              </p:nvPr>
            </p:nvSpPr>
            <p:spPr bwMode="auto">
              <a:xfrm>
                <a:off x="7626" y="7938"/>
                <a:ext cx="360" cy="432"/>
              </a:xfrm>
              <a:custGeom>
                <a:avLst/>
                <a:gdLst>
                  <a:gd name="connsiteX0" fmla="*/ 374494 w 491666"/>
                  <a:gd name="connsiteY0" fmla="*/ 544612 h 590254"/>
                  <a:gd name="connsiteX1" fmla="*/ 360593 w 491666"/>
                  <a:gd name="connsiteY1" fmla="*/ 558503 h 590254"/>
                  <a:gd name="connsiteX2" fmla="*/ 374494 w 491666"/>
                  <a:gd name="connsiteY2" fmla="*/ 572394 h 590254"/>
                  <a:gd name="connsiteX3" fmla="*/ 388396 w 491666"/>
                  <a:gd name="connsiteY3" fmla="*/ 558503 h 590254"/>
                  <a:gd name="connsiteX4" fmla="*/ 374494 w 491666"/>
                  <a:gd name="connsiteY4" fmla="*/ 544612 h 590254"/>
                  <a:gd name="connsiteX5" fmla="*/ 179843 w 491666"/>
                  <a:gd name="connsiteY5" fmla="*/ 458270 h 590254"/>
                  <a:gd name="connsiteX6" fmla="*/ 162951 w 491666"/>
                  <a:gd name="connsiteY6" fmla="*/ 475133 h 590254"/>
                  <a:gd name="connsiteX7" fmla="*/ 179843 w 491666"/>
                  <a:gd name="connsiteY7" fmla="*/ 491996 h 590254"/>
                  <a:gd name="connsiteX8" fmla="*/ 196734 w 491666"/>
                  <a:gd name="connsiteY8" fmla="*/ 475133 h 590254"/>
                  <a:gd name="connsiteX9" fmla="*/ 179843 w 491666"/>
                  <a:gd name="connsiteY9" fmla="*/ 458270 h 590254"/>
                  <a:gd name="connsiteX10" fmla="*/ 289098 w 491666"/>
                  <a:gd name="connsiteY10" fmla="*/ 245952 h 590254"/>
                  <a:gd name="connsiteX11" fmla="*/ 289098 w 491666"/>
                  <a:gd name="connsiteY11" fmla="*/ 525759 h 590254"/>
                  <a:gd name="connsiteX12" fmla="*/ 452940 w 491666"/>
                  <a:gd name="connsiteY12" fmla="*/ 524767 h 590254"/>
                  <a:gd name="connsiteX13" fmla="*/ 452940 w 491666"/>
                  <a:gd name="connsiteY13" fmla="*/ 245952 h 590254"/>
                  <a:gd name="connsiteX14" fmla="*/ 341726 w 491666"/>
                  <a:gd name="connsiteY14" fmla="*/ 220154 h 590254"/>
                  <a:gd name="connsiteX15" fmla="*/ 341726 w 491666"/>
                  <a:gd name="connsiteY15" fmla="*/ 226107 h 590254"/>
                  <a:gd name="connsiteX16" fmla="*/ 411235 w 491666"/>
                  <a:gd name="connsiteY16" fmla="*/ 226107 h 590254"/>
                  <a:gd name="connsiteX17" fmla="*/ 411235 w 491666"/>
                  <a:gd name="connsiteY17" fmla="*/ 220154 h 590254"/>
                  <a:gd name="connsiteX18" fmla="*/ 376480 w 491666"/>
                  <a:gd name="connsiteY18" fmla="*/ 201302 h 590254"/>
                  <a:gd name="connsiteX19" fmla="*/ 370523 w 491666"/>
                  <a:gd name="connsiteY19" fmla="*/ 207255 h 590254"/>
                  <a:gd name="connsiteX20" fmla="*/ 376480 w 491666"/>
                  <a:gd name="connsiteY20" fmla="*/ 212216 h 590254"/>
                  <a:gd name="connsiteX21" fmla="*/ 382438 w 491666"/>
                  <a:gd name="connsiteY21" fmla="*/ 207255 h 590254"/>
                  <a:gd name="connsiteX22" fmla="*/ 376480 w 491666"/>
                  <a:gd name="connsiteY22" fmla="*/ 201302 h 590254"/>
                  <a:gd name="connsiteX23" fmla="*/ 250372 w 491666"/>
                  <a:gd name="connsiteY23" fmla="*/ 184434 h 590254"/>
                  <a:gd name="connsiteX24" fmla="*/ 491666 w 491666"/>
                  <a:gd name="connsiteY24" fmla="*/ 184434 h 590254"/>
                  <a:gd name="connsiteX25" fmla="*/ 491666 w 491666"/>
                  <a:gd name="connsiteY25" fmla="*/ 590254 h 590254"/>
                  <a:gd name="connsiteX26" fmla="*/ 250372 w 491666"/>
                  <a:gd name="connsiteY26" fmla="*/ 590254 h 590254"/>
                  <a:gd name="connsiteX27" fmla="*/ 0 w 491666"/>
                  <a:gd name="connsiteY27" fmla="*/ 0 h 590254"/>
                  <a:gd name="connsiteX28" fmla="*/ 345775 w 491666"/>
                  <a:gd name="connsiteY28" fmla="*/ 0 h 590254"/>
                  <a:gd name="connsiteX29" fmla="*/ 345775 w 491666"/>
                  <a:gd name="connsiteY29" fmla="*/ 157716 h 590254"/>
                  <a:gd name="connsiteX30" fmla="*/ 296095 w 491666"/>
                  <a:gd name="connsiteY30" fmla="*/ 157716 h 590254"/>
                  <a:gd name="connsiteX31" fmla="*/ 296095 w 491666"/>
                  <a:gd name="connsiteY31" fmla="*/ 49596 h 590254"/>
                  <a:gd name="connsiteX32" fmla="*/ 49680 w 491666"/>
                  <a:gd name="connsiteY32" fmla="*/ 49596 h 590254"/>
                  <a:gd name="connsiteX33" fmla="*/ 49680 w 491666"/>
                  <a:gd name="connsiteY33" fmla="*/ 431488 h 590254"/>
                  <a:gd name="connsiteX34" fmla="*/ 225549 w 491666"/>
                  <a:gd name="connsiteY34" fmla="*/ 431488 h 590254"/>
                  <a:gd name="connsiteX35" fmla="*/ 225549 w 491666"/>
                  <a:gd name="connsiteY35" fmla="*/ 517786 h 590254"/>
                  <a:gd name="connsiteX36" fmla="*/ 0 w 491666"/>
                  <a:gd name="connsiteY36" fmla="*/ 517786 h 59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91666" h="590254">
                    <a:moveTo>
                      <a:pt x="374494" y="544612"/>
                    </a:moveTo>
                    <a:cubicBezTo>
                      <a:pt x="366551" y="544612"/>
                      <a:pt x="360593" y="551557"/>
                      <a:pt x="360593" y="558503"/>
                    </a:cubicBezTo>
                    <a:cubicBezTo>
                      <a:pt x="360593" y="566441"/>
                      <a:pt x="366551" y="572394"/>
                      <a:pt x="374494" y="572394"/>
                    </a:cubicBezTo>
                    <a:cubicBezTo>
                      <a:pt x="381445" y="572394"/>
                      <a:pt x="388396" y="566441"/>
                      <a:pt x="388396" y="558503"/>
                    </a:cubicBezTo>
                    <a:cubicBezTo>
                      <a:pt x="388396" y="551557"/>
                      <a:pt x="381445" y="544612"/>
                      <a:pt x="374494" y="544612"/>
                    </a:cubicBezTo>
                    <a:close/>
                    <a:moveTo>
                      <a:pt x="179843" y="458270"/>
                    </a:moveTo>
                    <a:cubicBezTo>
                      <a:pt x="170900" y="458270"/>
                      <a:pt x="162951" y="466206"/>
                      <a:pt x="162951" y="475133"/>
                    </a:cubicBezTo>
                    <a:cubicBezTo>
                      <a:pt x="162951" y="484060"/>
                      <a:pt x="170900" y="491996"/>
                      <a:pt x="179843" y="491996"/>
                    </a:cubicBezTo>
                    <a:cubicBezTo>
                      <a:pt x="189779" y="491996"/>
                      <a:pt x="196734" y="484060"/>
                      <a:pt x="196734" y="475133"/>
                    </a:cubicBezTo>
                    <a:cubicBezTo>
                      <a:pt x="196734" y="466206"/>
                      <a:pt x="189779" y="458270"/>
                      <a:pt x="179843" y="458270"/>
                    </a:cubicBezTo>
                    <a:close/>
                    <a:moveTo>
                      <a:pt x="289098" y="245952"/>
                    </a:moveTo>
                    <a:lnTo>
                      <a:pt x="289098" y="525759"/>
                    </a:lnTo>
                    <a:cubicBezTo>
                      <a:pt x="319881" y="525759"/>
                      <a:pt x="390382" y="525759"/>
                      <a:pt x="452940" y="524767"/>
                    </a:cubicBezTo>
                    <a:lnTo>
                      <a:pt x="452940" y="245952"/>
                    </a:lnTo>
                    <a:close/>
                    <a:moveTo>
                      <a:pt x="341726" y="220154"/>
                    </a:moveTo>
                    <a:lnTo>
                      <a:pt x="341726" y="226107"/>
                    </a:lnTo>
                    <a:lnTo>
                      <a:pt x="411235" y="226107"/>
                    </a:lnTo>
                    <a:lnTo>
                      <a:pt x="411235" y="220154"/>
                    </a:lnTo>
                    <a:close/>
                    <a:moveTo>
                      <a:pt x="376480" y="201302"/>
                    </a:moveTo>
                    <a:cubicBezTo>
                      <a:pt x="373501" y="201302"/>
                      <a:pt x="370523" y="203286"/>
                      <a:pt x="370523" y="207255"/>
                    </a:cubicBezTo>
                    <a:cubicBezTo>
                      <a:pt x="370523" y="210232"/>
                      <a:pt x="373501" y="212216"/>
                      <a:pt x="376480" y="212216"/>
                    </a:cubicBezTo>
                    <a:cubicBezTo>
                      <a:pt x="379459" y="212216"/>
                      <a:pt x="382438" y="210232"/>
                      <a:pt x="382438" y="207255"/>
                    </a:cubicBezTo>
                    <a:cubicBezTo>
                      <a:pt x="382438" y="203286"/>
                      <a:pt x="379459" y="201302"/>
                      <a:pt x="376480" y="201302"/>
                    </a:cubicBezTo>
                    <a:close/>
                    <a:moveTo>
                      <a:pt x="250372" y="184434"/>
                    </a:moveTo>
                    <a:lnTo>
                      <a:pt x="491666" y="184434"/>
                    </a:lnTo>
                    <a:lnTo>
                      <a:pt x="491666" y="590254"/>
                    </a:lnTo>
                    <a:lnTo>
                      <a:pt x="250372" y="590254"/>
                    </a:lnTo>
                    <a:close/>
                    <a:moveTo>
                      <a:pt x="0" y="0"/>
                    </a:moveTo>
                    <a:lnTo>
                      <a:pt x="345775" y="0"/>
                    </a:lnTo>
                    <a:lnTo>
                      <a:pt x="345775" y="157716"/>
                    </a:lnTo>
                    <a:lnTo>
                      <a:pt x="296095" y="157716"/>
                    </a:lnTo>
                    <a:lnTo>
                      <a:pt x="296095" y="49596"/>
                    </a:lnTo>
                    <a:lnTo>
                      <a:pt x="49680" y="49596"/>
                    </a:lnTo>
                    <a:lnTo>
                      <a:pt x="49680" y="431488"/>
                    </a:lnTo>
                    <a:lnTo>
                      <a:pt x="225549" y="431488"/>
                    </a:lnTo>
                    <a:lnTo>
                      <a:pt x="225549" y="517786"/>
                    </a:lnTo>
                    <a:lnTo>
                      <a:pt x="0" y="517786"/>
                    </a:lnTo>
                    <a:close/>
                  </a:path>
                </a:pathLst>
              </a:custGeom>
              <a:solidFill>
                <a:sysClr val="window" lastClr="FFFFFF"/>
              </a:solidFill>
              <a:ln>
                <a:noFill/>
              </a:ln>
            </p:spPr>
          </p:sp>
        </p:grpSp>
        <p:sp>
          <p:nvSpPr>
            <p:cNvPr id="25" name="文本框 24"/>
            <p:cNvSpPr txBox="1"/>
            <p:nvPr>
              <p:custDataLst>
                <p:tags r:id="rId23"/>
              </p:custDataLst>
            </p:nvPr>
          </p:nvSpPr>
          <p:spPr>
            <a:xfrm>
              <a:off x="9960" y="4738"/>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800" spc="300" dirty="0">
                  <a:solidFill>
                    <a:srgbClr val="E1448B"/>
                  </a:solidFill>
                  <a:latin typeface="微软雅黑" panose="020B0503020204020204" charset="-122"/>
                  <a:ea typeface="微软雅黑" panose="020B0503020204020204" charset="-122"/>
                </a:rPr>
                <a:t>间接兴趣</a:t>
              </a:r>
              <a:endParaRPr lang="zh-CN" altLang="en-US" sz="2800" spc="300" dirty="0">
                <a:solidFill>
                  <a:srgbClr val="E1448B"/>
                </a:solidFill>
                <a:latin typeface="微软雅黑" panose="020B0503020204020204" charset="-122"/>
                <a:ea typeface="微软雅黑" panose="020B0503020204020204" charset="-122"/>
              </a:endParaRPr>
            </a:p>
          </p:txBody>
        </p:sp>
        <p:cxnSp>
          <p:nvCxnSpPr>
            <p:cNvPr id="27" name="直接连接符 26"/>
            <p:cNvCxnSpPr/>
            <p:nvPr>
              <p:custDataLst>
                <p:tags r:id="rId24"/>
              </p:custDataLst>
            </p:nvPr>
          </p:nvCxnSpPr>
          <p:spPr>
            <a:xfrm>
              <a:off x="6236" y="3526"/>
              <a:ext cx="0" cy="4660"/>
            </a:xfrm>
            <a:prstGeom prst="line">
              <a:avLst/>
            </a:prstGeom>
            <a:ln>
              <a:solidFill>
                <a:schemeClr val="tx2"/>
              </a:solidFill>
            </a:ln>
          </p:spPr>
          <p:style>
            <a:lnRef idx="1">
              <a:srgbClr val="1F74AD"/>
            </a:lnRef>
            <a:fillRef idx="0">
              <a:srgbClr val="1F74AD"/>
            </a:fillRef>
            <a:effectRef idx="0">
              <a:srgbClr val="1F74AD"/>
            </a:effectRef>
            <a:fontRef idx="minor">
              <a:srgbClr val="000000"/>
            </a:fontRef>
          </p:style>
        </p:cxnSp>
      </p:grpSp>
    </p:spTree>
    <p:custDataLst>
      <p:tags r:id="rId2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607060" y="532765"/>
            <a:ext cx="10977245" cy="5792470"/>
          </a:xfrm>
          <a:prstGeom prst="roundRect">
            <a:avLst>
              <a:gd name="adj" fmla="val 4713"/>
            </a:avLst>
          </a:prstGeom>
          <a:solidFill>
            <a:schemeClr val="bg1">
              <a:alpha val="50000"/>
            </a:schemeClr>
          </a:solidFill>
          <a:ln>
            <a:solidFill>
              <a:srgbClr val="ACE2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6" name="组合 55"/>
          <p:cNvGrpSpPr/>
          <p:nvPr/>
        </p:nvGrpSpPr>
        <p:grpSpPr>
          <a:xfrm>
            <a:off x="986155" y="915035"/>
            <a:ext cx="6627495" cy="764540"/>
            <a:chOff x="1553" y="1441"/>
            <a:chExt cx="10437" cy="1204"/>
          </a:xfrm>
        </p:grpSpPr>
        <p:sp>
          <p:nvSpPr>
            <p:cNvPr id="93" name="KSO_Shape"/>
            <p:cNvSpPr>
              <a:spLocks noChangeAspect="1"/>
            </p:cNvSpPr>
            <p:nvPr/>
          </p:nvSpPr>
          <p:spPr>
            <a:xfrm rot="5400000">
              <a:off x="1516" y="1817"/>
              <a:ext cx="526" cy="453"/>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sp>
          <p:nvSpPr>
            <p:cNvPr id="5" name="圆角矩形 26"/>
            <p:cNvSpPr/>
            <p:nvPr/>
          </p:nvSpPr>
          <p:spPr>
            <a:xfrm flipH="1">
              <a:off x="2602" y="1589"/>
              <a:ext cx="9388" cy="907"/>
            </a:xfrm>
            <a:prstGeom prst="roundRect">
              <a:avLst>
                <a:gd name="adj" fmla="val 21525"/>
              </a:avLst>
            </a:pr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55" name="组合 54"/>
            <p:cNvGrpSpPr/>
            <p:nvPr/>
          </p:nvGrpSpPr>
          <p:grpSpPr>
            <a:xfrm>
              <a:off x="9821" y="1441"/>
              <a:ext cx="1204" cy="1204"/>
              <a:chOff x="9821" y="1441"/>
              <a:chExt cx="1204" cy="1204"/>
            </a:xfrm>
          </p:grpSpPr>
          <p:sp>
            <p:nvSpPr>
              <p:cNvPr id="6" name="任意多边形 27"/>
              <p:cNvSpPr/>
              <p:nvPr/>
            </p:nvSpPr>
            <p:spPr>
              <a:xfrm flipH="1">
                <a:off x="9821" y="1441"/>
                <a:ext cx="1205" cy="12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 name="任意多边形 30"/>
              <p:cNvSpPr/>
              <p:nvPr/>
            </p:nvSpPr>
            <p:spPr>
              <a:xfrm flipH="1">
                <a:off x="10018" y="1638"/>
                <a:ext cx="810" cy="8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8" name="任意多边形 31"/>
              <p:cNvSpPr/>
              <p:nvPr/>
            </p:nvSpPr>
            <p:spPr>
              <a:xfrm flipH="1">
                <a:off x="10229" y="1838"/>
                <a:ext cx="411" cy="411"/>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sp>
          <p:nvSpPr>
            <p:cNvPr id="9" name="矩形 8"/>
            <p:cNvSpPr/>
            <p:nvPr/>
          </p:nvSpPr>
          <p:spPr>
            <a:xfrm flipH="1">
              <a:off x="2819" y="1838"/>
              <a:ext cx="3991" cy="430"/>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小学生兴趣的发展</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grpSp>
        <p:nvGrpSpPr>
          <p:cNvPr id="10" name="组合 9"/>
          <p:cNvGrpSpPr/>
          <p:nvPr/>
        </p:nvGrpSpPr>
        <p:grpSpPr>
          <a:xfrm>
            <a:off x="-654229" y="3633743"/>
            <a:ext cx="12140497" cy="1202639"/>
            <a:chOff x="-323032" y="1635647"/>
            <a:chExt cx="9105373" cy="901979"/>
          </a:xfrm>
        </p:grpSpPr>
        <p:sp>
          <p:nvSpPr>
            <p:cNvPr id="11" name="Rectangle 5"/>
            <p:cNvSpPr>
              <a:spLocks noChangeArrowheads="1"/>
            </p:cNvSpPr>
            <p:nvPr/>
          </p:nvSpPr>
          <p:spPr bwMode="auto">
            <a:xfrm>
              <a:off x="1015512" y="2069169"/>
              <a:ext cx="718915" cy="468457"/>
            </a:xfrm>
            <a:prstGeom prst="rect">
              <a:avLst/>
            </a:prstGeom>
            <a:solidFill>
              <a:schemeClr val="accent1">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2" name="Rectangle 6"/>
            <p:cNvSpPr>
              <a:spLocks noChangeArrowheads="1"/>
            </p:cNvSpPr>
            <p:nvPr/>
          </p:nvSpPr>
          <p:spPr bwMode="auto">
            <a:xfrm>
              <a:off x="1693165" y="1635649"/>
              <a:ext cx="718916" cy="466869"/>
            </a:xfrm>
            <a:prstGeom prst="rect">
              <a:avLst/>
            </a:prstGeom>
            <a:solidFill>
              <a:schemeClr val="accent1">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8" name="Rectangle 7"/>
            <p:cNvSpPr>
              <a:spLocks noChangeArrowheads="1"/>
            </p:cNvSpPr>
            <p:nvPr/>
          </p:nvSpPr>
          <p:spPr bwMode="auto">
            <a:xfrm>
              <a:off x="2915161" y="2069169"/>
              <a:ext cx="718916" cy="468457"/>
            </a:xfrm>
            <a:prstGeom prst="rect">
              <a:avLst/>
            </a:prstGeom>
            <a:solidFill>
              <a:schemeClr val="accent2">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19" name="Rectangle 8"/>
            <p:cNvSpPr>
              <a:spLocks noChangeArrowheads="1"/>
            </p:cNvSpPr>
            <p:nvPr/>
          </p:nvSpPr>
          <p:spPr bwMode="auto">
            <a:xfrm>
              <a:off x="3594403" y="1635649"/>
              <a:ext cx="718916" cy="466869"/>
            </a:xfrm>
            <a:prstGeom prst="rect">
              <a:avLst/>
            </a:prstGeom>
            <a:solidFill>
              <a:schemeClr val="accent2">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1" name="Rectangle 9"/>
            <p:cNvSpPr>
              <a:spLocks noChangeArrowheads="1"/>
            </p:cNvSpPr>
            <p:nvPr/>
          </p:nvSpPr>
          <p:spPr bwMode="auto">
            <a:xfrm>
              <a:off x="4817990" y="2069169"/>
              <a:ext cx="718915" cy="468457"/>
            </a:xfrm>
            <a:prstGeom prst="rect">
              <a:avLst/>
            </a:prstGeom>
            <a:solidFill>
              <a:schemeClr val="accent3">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2" name="Rectangle 10"/>
            <p:cNvSpPr>
              <a:spLocks noChangeArrowheads="1"/>
            </p:cNvSpPr>
            <p:nvPr/>
          </p:nvSpPr>
          <p:spPr bwMode="auto">
            <a:xfrm>
              <a:off x="5495641" y="1635649"/>
              <a:ext cx="718916" cy="466869"/>
            </a:xfrm>
            <a:prstGeom prst="rect">
              <a:avLst/>
            </a:prstGeom>
            <a:solidFill>
              <a:schemeClr val="accent3">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3" name="Rectangle 11"/>
            <p:cNvSpPr>
              <a:spLocks noChangeArrowheads="1"/>
            </p:cNvSpPr>
            <p:nvPr/>
          </p:nvSpPr>
          <p:spPr bwMode="auto">
            <a:xfrm>
              <a:off x="6685899" y="2069169"/>
              <a:ext cx="718916" cy="468457"/>
            </a:xfrm>
            <a:prstGeom prst="rect">
              <a:avLst/>
            </a:prstGeom>
            <a:solidFill>
              <a:schemeClr val="accent4">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4" name="Rectangle 12"/>
            <p:cNvSpPr>
              <a:spLocks noChangeArrowheads="1"/>
            </p:cNvSpPr>
            <p:nvPr/>
          </p:nvSpPr>
          <p:spPr bwMode="auto">
            <a:xfrm>
              <a:off x="7365139" y="1635649"/>
              <a:ext cx="718916" cy="466869"/>
            </a:xfrm>
            <a:prstGeom prst="rect">
              <a:avLst/>
            </a:prstGeom>
            <a:solidFill>
              <a:schemeClr val="accent4">
                <a:lumMod val="75000"/>
              </a:schemeClr>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6" name="Freeform 13"/>
            <p:cNvSpPr/>
            <p:nvPr/>
          </p:nvSpPr>
          <p:spPr bwMode="auto">
            <a:xfrm>
              <a:off x="-323032" y="1853201"/>
              <a:ext cx="9105373" cy="514509"/>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solidFill>
              <a:schemeClr val="accent2"/>
            </a:solidFill>
            <a:ln>
              <a:noFill/>
            </a:ln>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27" name="Freeform 14"/>
            <p:cNvSpPr/>
            <p:nvPr/>
          </p:nvSpPr>
          <p:spPr bwMode="auto">
            <a:xfrm>
              <a:off x="1015511"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1"/>
            </a:solidFill>
            <a:ln>
              <a:noFill/>
            </a:ln>
          </p:spPr>
          <p:txBody>
            <a:bodyPr anchor="ctr" anchorCtr="0"/>
            <a:p>
              <a:pPr algn="ctr" defTabSz="913765"/>
              <a:r>
                <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rPr>
                <a:t>1</a:t>
              </a:r>
              <a:endPar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28" name="Freeform 15"/>
            <p:cNvSpPr/>
            <p:nvPr/>
          </p:nvSpPr>
          <p:spPr bwMode="auto">
            <a:xfrm>
              <a:off x="2915162"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2"/>
            </a:solidFill>
            <a:ln>
              <a:noFill/>
            </a:ln>
          </p:spPr>
          <p:txBody>
            <a:bodyPr anchor="ctr" anchorCtr="0"/>
            <a:p>
              <a:pPr algn="ctr" defTabSz="913765"/>
              <a:r>
                <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rPr>
                <a:t>2</a:t>
              </a:r>
              <a:endPar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29" name="Freeform 16"/>
            <p:cNvSpPr/>
            <p:nvPr/>
          </p:nvSpPr>
          <p:spPr bwMode="auto">
            <a:xfrm>
              <a:off x="4817987"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3"/>
            </a:solidFill>
            <a:ln>
              <a:noFill/>
            </a:ln>
          </p:spPr>
          <p:txBody>
            <a:bodyPr anchor="ctr" anchorCtr="0"/>
            <a:p>
              <a:pPr algn="ctr" defTabSz="913765"/>
              <a:r>
                <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rPr>
                <a:t>3</a:t>
              </a:r>
              <a:endPar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31" name="Freeform 17"/>
            <p:cNvSpPr/>
            <p:nvPr/>
          </p:nvSpPr>
          <p:spPr bwMode="auto">
            <a:xfrm>
              <a:off x="6685898"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4"/>
            </a:solidFill>
            <a:ln>
              <a:noFill/>
            </a:ln>
          </p:spPr>
          <p:txBody>
            <a:bodyPr anchor="ctr" anchorCtr="0"/>
            <a:p>
              <a:pPr algn="ctr" defTabSz="913765"/>
              <a:r>
                <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rPr>
                <a:t>4</a:t>
              </a:r>
              <a:endParaRPr lang="en-US" altLang="zh-CN" sz="2400" b="1" dirty="0">
                <a:solidFill>
                  <a:schemeClr val="bg1"/>
                </a:solidFill>
                <a:latin typeface="微软雅黑" panose="020B0503020204020204" charset="-122"/>
                <a:ea typeface="微软雅黑" panose="020B0503020204020204" charset="-122"/>
                <a:sym typeface="思源宋体" panose="02020700000000000000" pitchFamily="18" charset="-122"/>
              </a:endParaRPr>
            </a:p>
          </p:txBody>
        </p:sp>
        <p:sp>
          <p:nvSpPr>
            <p:cNvPr id="46" name="Freeform 19"/>
            <p:cNvSpPr>
              <a:spLocks noEditPoints="1"/>
            </p:cNvSpPr>
            <p:nvPr/>
          </p:nvSpPr>
          <p:spPr bwMode="auto">
            <a:xfrm>
              <a:off x="6741220" y="1749033"/>
              <a:ext cx="183600" cy="240300"/>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ED796F"/>
            </a:solidFill>
            <a:ln>
              <a:noFill/>
            </a:ln>
            <a:extLst>
              <a:ext uri="{91240B29-F687-4F45-9708-019B960494DF}">
                <a14:hiddenLine xmlns:a14="http://schemas.microsoft.com/office/drawing/2010/main" w="9525">
                  <a:solidFill>
                    <a:srgbClr val="000000"/>
                  </a:solidFill>
                  <a:round/>
                </a14:hiddenLine>
              </a:ext>
            </a:extLst>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48" name="Freeform 21"/>
            <p:cNvSpPr>
              <a:spLocks noEditPoints="1"/>
            </p:cNvSpPr>
            <p:nvPr/>
          </p:nvSpPr>
          <p:spPr bwMode="auto">
            <a:xfrm>
              <a:off x="4854954" y="1749101"/>
              <a:ext cx="184093" cy="239786"/>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ED796F"/>
            </a:solidFill>
            <a:ln>
              <a:noFill/>
            </a:ln>
            <a:extLst>
              <a:ext uri="{91240B29-F687-4F45-9708-019B960494DF}">
                <a14:hiddenLine xmlns:a14="http://schemas.microsoft.com/office/drawing/2010/main" w="9525">
                  <a:solidFill>
                    <a:srgbClr val="000000"/>
                  </a:solidFill>
                  <a:round/>
                </a14:hiddenLine>
              </a:ext>
            </a:extLst>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49" name="Freeform 22"/>
            <p:cNvSpPr/>
            <p:nvPr/>
          </p:nvSpPr>
          <p:spPr bwMode="auto">
            <a:xfrm>
              <a:off x="3004995" y="1749101"/>
              <a:ext cx="201551" cy="239786"/>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ED796F"/>
            </a:solidFill>
            <a:ln>
              <a:noFill/>
            </a:ln>
            <a:extLst>
              <a:ext uri="{91240B29-F687-4F45-9708-019B960494DF}">
                <a14:hiddenLine xmlns:a14="http://schemas.microsoft.com/office/drawing/2010/main" w="9525">
                  <a:solidFill>
                    <a:srgbClr val="000000"/>
                  </a:solidFill>
                  <a:round/>
                </a14:hiddenLine>
              </a:ext>
            </a:extLst>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sp>
          <p:nvSpPr>
            <p:cNvPr id="50" name="Freeform 23"/>
            <p:cNvSpPr/>
            <p:nvPr/>
          </p:nvSpPr>
          <p:spPr bwMode="auto">
            <a:xfrm>
              <a:off x="1122803" y="1749101"/>
              <a:ext cx="177745" cy="239786"/>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ED796F"/>
            </a:solidFill>
            <a:ln>
              <a:noFill/>
            </a:ln>
            <a:extLst>
              <a:ext uri="{91240B29-F687-4F45-9708-019B960494DF}">
                <a14:hiddenLine xmlns:a14="http://schemas.microsoft.com/office/drawing/2010/main" w="9525">
                  <a:solidFill>
                    <a:srgbClr val="000000"/>
                  </a:solidFill>
                  <a:round/>
                </a14:hiddenLine>
              </a:ext>
            </a:extLst>
          </p:spPr>
          <p:txBody>
            <a:bodyPr/>
            <a:p>
              <a:pPr defTabSz="913765"/>
              <a:endParaRPr lang="zh-CN" altLang="en-US" sz="2400" dirty="0">
                <a:solidFill>
                  <a:prstClr val="black">
                    <a:lumMod val="50000"/>
                    <a:lumOff val="50000"/>
                  </a:prstClr>
                </a:solidFill>
                <a:latin typeface="微软雅黑" panose="020B0503020204020204" charset="-122"/>
                <a:ea typeface="微软雅黑" panose="020B0503020204020204" charset="-122"/>
                <a:sym typeface="思源宋体" panose="02020700000000000000" pitchFamily="18" charset="-122"/>
              </a:endParaRPr>
            </a:p>
          </p:txBody>
        </p:sp>
      </p:grpSp>
      <p:sp>
        <p:nvSpPr>
          <p:cNvPr id="51" name="Rectangle 27"/>
          <p:cNvSpPr>
            <a:spLocks noChangeArrowheads="1"/>
          </p:cNvSpPr>
          <p:nvPr/>
        </p:nvSpPr>
        <p:spPr bwMode="auto">
          <a:xfrm>
            <a:off x="1130935" y="2807335"/>
            <a:ext cx="1861820" cy="66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p>
            <a:pPr algn="ctr" defTabSz="1450340">
              <a:lnSpc>
                <a:spcPct val="120000"/>
              </a:lnSpc>
              <a:defRPr/>
            </a:pPr>
            <a:r>
              <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学习上由直接兴趣向间接兴趣转化</a:t>
            </a:r>
            <a:endPar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
        <p:nvSpPr>
          <p:cNvPr id="52" name="Rectangle 28"/>
          <p:cNvSpPr>
            <a:spLocks noChangeArrowheads="1"/>
          </p:cNvSpPr>
          <p:nvPr/>
        </p:nvSpPr>
        <p:spPr bwMode="auto">
          <a:xfrm>
            <a:off x="3663315" y="5006340"/>
            <a:ext cx="1864360" cy="33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p>
            <a:pPr algn="ctr" defTabSz="1450340">
              <a:lnSpc>
                <a:spcPct val="120000"/>
              </a:lnSpc>
              <a:defRPr/>
            </a:pPr>
            <a:r>
              <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兴趣广度的发展</a:t>
            </a:r>
            <a:endPar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
        <p:nvSpPr>
          <p:cNvPr id="53" name="Rectangle 28"/>
          <p:cNvSpPr>
            <a:spLocks noChangeArrowheads="1"/>
          </p:cNvSpPr>
          <p:nvPr/>
        </p:nvSpPr>
        <p:spPr bwMode="auto">
          <a:xfrm>
            <a:off x="6200775" y="3139440"/>
            <a:ext cx="1861185" cy="33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p>
            <a:pPr algn="ctr" defTabSz="1450340">
              <a:lnSpc>
                <a:spcPct val="120000"/>
              </a:lnSpc>
              <a:defRPr/>
            </a:pPr>
            <a:r>
              <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兴趣稳定性的发展</a:t>
            </a:r>
            <a:endPar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
        <p:nvSpPr>
          <p:cNvPr id="54" name="Rectangle 28"/>
          <p:cNvSpPr>
            <a:spLocks noChangeArrowheads="1"/>
          </p:cNvSpPr>
          <p:nvPr/>
        </p:nvSpPr>
        <p:spPr bwMode="auto">
          <a:xfrm>
            <a:off x="8691245" y="5006340"/>
            <a:ext cx="1861185" cy="33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p>
            <a:pPr algn="ctr" defTabSz="1450340">
              <a:lnSpc>
                <a:spcPct val="120000"/>
              </a:lnSpc>
              <a:defRPr/>
            </a:pPr>
            <a:r>
              <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rPr>
              <a:t>兴趣效能性的发展</a:t>
            </a:r>
            <a:endParaRPr lang="zh-CN" altLang="en-US" b="1" dirty="0">
              <a:solidFill>
                <a:prstClr val="black">
                  <a:lumMod val="75000"/>
                  <a:lumOff val="25000"/>
                </a:prstClr>
              </a:solidFill>
              <a:latin typeface="微软雅黑" panose="020B0503020204020204" charset="-122"/>
              <a:ea typeface="微软雅黑" panose="020B0503020204020204" charset="-122"/>
              <a:cs typeface="Open Sans" panose="020B0606030504020204" pitchFamily="34" charset="0"/>
              <a:sym typeface="思源宋体" panose="02020700000000000000" pitchFamily="18"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607060" y="532765"/>
            <a:ext cx="10977245" cy="5792470"/>
          </a:xfrm>
          <a:prstGeom prst="roundRect">
            <a:avLst>
              <a:gd name="adj" fmla="val 4713"/>
            </a:avLst>
          </a:prstGeom>
          <a:solidFill>
            <a:schemeClr val="bg1">
              <a:alpha val="50000"/>
            </a:schemeClr>
          </a:solidFill>
          <a:ln>
            <a:solidFill>
              <a:srgbClr val="FACA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10310" y="1534795"/>
            <a:ext cx="9770110" cy="4661535"/>
          </a:xfrm>
          <a:prstGeom prst="rect">
            <a:avLst/>
          </a:prstGeom>
          <a:noFill/>
        </p:spPr>
        <p:txBody>
          <a:bodyPr wrap="square" rtlCol="0" anchor="t">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sym typeface="+mn-ea"/>
              </a:rPr>
              <a:t>小学生的兴趣爱好只多不少</a:t>
            </a:r>
            <a:endParaRPr lang="zh-CN" altLang="en-US">
              <a:solidFill>
                <a:schemeClr val="accent1"/>
              </a:solidFill>
              <a:effectLst>
                <a:outerShdw blurRad="38100" dist="25400" dir="5400000" algn="ctr" rotWithShape="0">
                  <a:srgbClr val="6E747A">
                    <a:alpha val="43000"/>
                  </a:srgbClr>
                </a:outerShdw>
              </a:effectLst>
            </a:endParaRPr>
          </a:p>
          <a:p>
            <a:pPr marL="342900" indent="-342900" fontAlgn="auto">
              <a:lnSpc>
                <a:spcPct val="150000"/>
              </a:lnSpc>
              <a:buFont typeface="Wingdings" panose="05000000000000000000" charset="0"/>
              <a:buChar char="u"/>
            </a:pPr>
            <a:r>
              <a:rPr lang="zh-CN" altLang="en-US">
                <a:sym typeface="+mn-ea"/>
              </a:rPr>
              <a:t>近七成小学生表明自己有两个以上的兴趣爱好</a:t>
            </a:r>
            <a:endParaRPr lang="zh-CN" altLang="en-US"/>
          </a:p>
          <a:p>
            <a:pPr marL="342900" indent="-342900" fontAlgn="auto">
              <a:lnSpc>
                <a:spcPct val="150000"/>
              </a:lnSpc>
              <a:buFont typeface="Wingdings" panose="05000000000000000000" charset="0"/>
              <a:buChar char="u"/>
            </a:pPr>
            <a:r>
              <a:rPr lang="zh-CN" altLang="en-US">
                <a:sym typeface="+mn-ea"/>
              </a:rPr>
              <a:t>其中,有“四个以上爱好”的小学生占总人数的23.63%</a:t>
            </a:r>
            <a:endParaRPr lang="zh-CN" altLang="en-US"/>
          </a:p>
          <a:p>
            <a:pPr marL="342900" indent="-342900" fontAlgn="auto">
              <a:lnSpc>
                <a:spcPct val="150000"/>
              </a:lnSpc>
              <a:buFont typeface="Wingdings" panose="05000000000000000000" charset="0"/>
              <a:buChar char="u"/>
            </a:pPr>
            <a:r>
              <a:rPr lang="zh-CN" altLang="en-US">
                <a:sym typeface="+mn-ea"/>
              </a:rPr>
              <a:t>近五成父母眼中,自己的孩子兴趣较少;6.69%的父母看不出</a:t>
            </a:r>
            <a:endParaRPr lang="zh-CN" altLang="en-US"/>
          </a:p>
          <a:p>
            <a:pPr fontAlgn="auto">
              <a:lnSpc>
                <a:spcPct val="150000"/>
              </a:lnSpc>
            </a:pPr>
            <a:endParaRPr lang="zh-CN" altLang="en-US"/>
          </a:p>
          <a:p>
            <a:pPr fontAlgn="auto">
              <a:lnSpc>
                <a:spcPct val="150000"/>
              </a:lnSpc>
            </a:pPr>
            <a:r>
              <a:rPr lang="zh-CN" altLang="en-US">
                <a:sym typeface="+mn-ea"/>
              </a:rPr>
              <a:t>孩子的兴趣所在</a:t>
            </a:r>
            <a:r>
              <a:rPr lang="zh-CN" altLang="en-US">
                <a:solidFill>
                  <a:schemeClr val="accent1"/>
                </a:solidFill>
                <a:effectLst>
                  <a:outerShdw blurRad="38100" dist="25400" dir="5400000" algn="ctr" rotWithShape="0">
                    <a:srgbClr val="6E747A">
                      <a:alpha val="43000"/>
                    </a:srgbClr>
                  </a:outerShdw>
                </a:effectLst>
                <a:sym typeface="+mn-ea"/>
              </a:rPr>
              <a:t>（七成以上小学生要挤时间发展自己的兴趣）</a:t>
            </a:r>
            <a:endParaRPr lang="zh-CN" altLang="en-US">
              <a:solidFill>
                <a:schemeClr val="accent1"/>
              </a:solidFill>
              <a:effectLst>
                <a:outerShdw blurRad="38100" dist="25400" dir="5400000" algn="ctr" rotWithShape="0">
                  <a:srgbClr val="6E747A">
                    <a:alpha val="43000"/>
                  </a:srgbClr>
                </a:outerShdw>
              </a:effectLst>
            </a:endParaRPr>
          </a:p>
          <a:p>
            <a:pPr marL="342900" indent="-342900" fontAlgn="auto">
              <a:lnSpc>
                <a:spcPct val="150000"/>
              </a:lnSpc>
              <a:buFont typeface="Wingdings" panose="05000000000000000000" charset="0"/>
              <a:buChar char="n"/>
            </a:pPr>
            <a:r>
              <a:rPr lang="zh-CN" altLang="en-US">
                <a:sym typeface="+mn-ea"/>
              </a:rPr>
              <a:t>72.89%的孩子要挤时间发展兴趣</a:t>
            </a:r>
            <a:endParaRPr lang="zh-CN" altLang="en-US"/>
          </a:p>
          <a:p>
            <a:pPr marL="342900" indent="-342900" fontAlgn="auto">
              <a:lnSpc>
                <a:spcPct val="150000"/>
              </a:lnSpc>
              <a:buFont typeface="Wingdings" panose="05000000000000000000" charset="0"/>
              <a:buChar char="n"/>
            </a:pPr>
            <a:r>
              <a:rPr lang="zh-CN" altLang="en-US">
                <a:sym typeface="+mn-ea"/>
              </a:rPr>
              <a:t>48.38%的父母和40.45%的孩子认为,学校、家庭、社会提供发展兴趣爱好的机会太少</a:t>
            </a:r>
            <a:endParaRPr lang="zh-CN" altLang="en-US"/>
          </a:p>
          <a:p>
            <a:pPr marL="342900" indent="-342900" fontAlgn="auto">
              <a:lnSpc>
                <a:spcPct val="150000"/>
              </a:lnSpc>
              <a:buFont typeface="Wingdings" panose="05000000000000000000" charset="0"/>
              <a:buChar char="n"/>
            </a:pPr>
            <a:r>
              <a:rPr lang="zh-CN" altLang="en-US">
                <a:sym typeface="+mn-ea"/>
              </a:rPr>
              <a:t>8.91%的孩子和6.37%的父母认为基本上没有机会</a:t>
            </a:r>
            <a:endParaRPr lang="zh-CN" altLang="en-US"/>
          </a:p>
          <a:p>
            <a:pPr marL="342900" indent="-342900" fontAlgn="auto">
              <a:lnSpc>
                <a:spcPct val="150000"/>
              </a:lnSpc>
              <a:buFont typeface="Wingdings" panose="05000000000000000000" charset="0"/>
              <a:buChar char="n"/>
            </a:pPr>
            <a:endParaRPr lang="zh-CN" altLang="en-US"/>
          </a:p>
          <a:p>
            <a:pPr indent="0" algn="r" fontAlgn="auto">
              <a:lnSpc>
                <a:spcPct val="150000"/>
              </a:lnSpc>
              <a:buFont typeface="Wingdings" panose="05000000000000000000" charset="0"/>
              <a:buNone/>
            </a:pPr>
            <a:r>
              <a:rPr lang="zh-CN" altLang="en-US">
                <a:sym typeface="+mn-ea"/>
              </a:rPr>
              <a:t>                       </a:t>
            </a:r>
            <a:r>
              <a:rPr lang="zh-CN" altLang="en-US">
                <a:latin typeface="宋体" panose="02010600030101010101" pitchFamily="2" charset="-122"/>
                <a:ea typeface="宋体" panose="02010600030101010101" pitchFamily="2" charset="-122"/>
                <a:cs typeface="宋体" panose="02010600030101010101" pitchFamily="2" charset="-122"/>
                <a:sym typeface="+mn-ea"/>
              </a:rPr>
              <a:t>    《倾听儿童心声</a:t>
            </a:r>
            <a:r>
              <a:rPr lang="en-US" altLang="zh-CN">
                <a:latin typeface="宋体" panose="02010600030101010101" pitchFamily="2" charset="-122"/>
                <a:ea typeface="宋体" panose="02010600030101010101" pitchFamily="2" charset="-122"/>
                <a:cs typeface="宋体" panose="02010600030101010101" pitchFamily="2" charset="-122"/>
                <a:sym typeface="+mn-ea"/>
              </a:rPr>
              <a:t>——</a:t>
            </a:r>
            <a:r>
              <a:rPr lang="zh-CN" altLang="en-US">
                <a:latin typeface="宋体" panose="02010600030101010101" pitchFamily="2" charset="-122"/>
                <a:ea typeface="宋体" panose="02010600030101010101" pitchFamily="2" charset="-122"/>
                <a:cs typeface="宋体" panose="02010600030101010101" pitchFamily="2" charset="-122"/>
                <a:sym typeface="+mn-ea"/>
              </a:rPr>
              <a:t>中国小学生兴趣爱好》调查报告</a:t>
            </a:r>
            <a:endParaRPr lang="zh-CN" altLang="en-US"/>
          </a:p>
        </p:txBody>
      </p:sp>
      <p:sp>
        <p:nvSpPr>
          <p:cNvPr id="3" name="文本框 2"/>
          <p:cNvSpPr txBox="1"/>
          <p:nvPr/>
        </p:nvSpPr>
        <p:spPr>
          <a:xfrm>
            <a:off x="1646555" y="828040"/>
            <a:ext cx="2672080" cy="521970"/>
          </a:xfrm>
          <a:prstGeom prst="rect">
            <a:avLst/>
          </a:prstGeom>
          <a:noFill/>
        </p:spPr>
        <p:txBody>
          <a:bodyPr wrap="none" rtlCol="0" anchor="t">
            <a:spAutoFit/>
          </a:bodyPr>
          <a:p>
            <a:r>
              <a:rPr lang="zh-CN" altLang="en-US" sz="2800" b="1">
                <a:latin typeface="微软雅黑" panose="020B0503020204020204" charset="-122"/>
                <a:ea typeface="微软雅黑" panose="020B0503020204020204" charset="-122"/>
                <a:sym typeface="+mn-ea"/>
              </a:rPr>
              <a:t>小学生兴趣现状</a:t>
            </a:r>
            <a:endParaRPr lang="zh-CN" altLang="en-US" sz="2800" b="1">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1"/>
          <a:stretch>
            <a:fillRect/>
          </a:stretch>
        </p:blipFill>
        <p:spPr>
          <a:xfrm>
            <a:off x="785439" y="716504"/>
            <a:ext cx="861262" cy="745322"/>
          </a:xfrm>
          <a:prstGeom prst="rect">
            <a:avLst/>
          </a:prstGeom>
          <a:effectLst>
            <a:outerShdw blurRad="25400" dist="25400" dir="8100000" algn="tr" rotWithShape="0">
              <a:prstClr val="black">
                <a:alpha val="40000"/>
              </a:prstClr>
            </a:outerShdw>
          </a:effectLst>
        </p:spPr>
      </p:pic>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圆角矩形 14"/>
          <p:cNvSpPr/>
          <p:nvPr/>
        </p:nvSpPr>
        <p:spPr>
          <a:xfrm>
            <a:off x="607060" y="532765"/>
            <a:ext cx="10977245" cy="5792470"/>
          </a:xfrm>
          <a:prstGeom prst="roundRect">
            <a:avLst>
              <a:gd name="adj" fmla="val 4713"/>
            </a:avLst>
          </a:prstGeom>
          <a:solidFill>
            <a:schemeClr val="bg1">
              <a:alpha val="50000"/>
            </a:schemeClr>
          </a:solidFill>
          <a:ln>
            <a:solidFill>
              <a:srgbClr val="ACE2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p:nvPr/>
        </p:nvGrpSpPr>
        <p:grpSpPr>
          <a:xfrm>
            <a:off x="3395722" y="2473111"/>
            <a:ext cx="5400000" cy="3852000"/>
            <a:chOff x="2494404" y="1820543"/>
            <a:chExt cx="4229056" cy="3055864"/>
          </a:xfrm>
        </p:grpSpPr>
        <p:sp>
          <p:nvSpPr>
            <p:cNvPr id="33" name="任意多边形 32"/>
            <p:cNvSpPr/>
            <p:nvPr/>
          </p:nvSpPr>
          <p:spPr>
            <a:xfrm flipH="1">
              <a:off x="2738710" y="3206608"/>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bg1">
                <a:lumMod val="65000"/>
              </a:schemeClr>
            </a:solidFill>
            <a:ln>
              <a:noFill/>
            </a:ln>
          </p:spPr>
          <p:txBody>
            <a:bodyPr vert="horz" wrap="square" lIns="91440" tIns="45720" rIns="91440" bIns="45720" numCol="1" anchor="t" anchorCtr="0" compatLnSpc="1">
              <a:noAutofit/>
            </a:bodyPr>
            <a:lstStyle/>
            <a:p>
              <a:pPr defTabSz="913765"/>
              <a:endParaRPr lang="zh-CN" altLang="en-US" sz="2400"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nvGrpSpPr>
            <p:cNvPr id="3" name="组合 33"/>
            <p:cNvGrpSpPr/>
            <p:nvPr/>
          </p:nvGrpSpPr>
          <p:grpSpPr>
            <a:xfrm>
              <a:off x="3281201" y="1820543"/>
              <a:ext cx="958966" cy="958966"/>
              <a:chOff x="4359833" y="2713220"/>
              <a:chExt cx="1278621" cy="1278621"/>
            </a:xfrm>
          </p:grpSpPr>
          <p:sp>
            <p:nvSpPr>
              <p:cNvPr id="35" name="椭圆 34"/>
              <p:cNvSpPr/>
              <p:nvPr/>
            </p:nvSpPr>
            <p:spPr>
              <a:xfrm>
                <a:off x="4359833" y="2713220"/>
                <a:ext cx="1278621" cy="12786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13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sp>
            <p:nvSpPr>
              <p:cNvPr id="36" name="矩形 35"/>
              <p:cNvSpPr/>
              <p:nvPr/>
            </p:nvSpPr>
            <p:spPr>
              <a:xfrm>
                <a:off x="4569664" y="2978085"/>
                <a:ext cx="858958" cy="748988"/>
              </a:xfrm>
              <a:prstGeom prst="rect">
                <a:avLst/>
              </a:prstGeom>
            </p:spPr>
            <p:txBody>
              <a:bodyPr wrap="square">
                <a:spAutoFit/>
              </a:bodyPr>
              <a:lstStyle/>
              <a:p>
                <a:pPr algn="ctr" defTabSz="913765"/>
                <a:r>
                  <a:rPr lang="en-US" altLang="zh-CN" sz="4265" dirty="0">
                    <a:solidFill>
                      <a:prstClr val="white"/>
                    </a:solidFill>
                    <a:latin typeface="微软雅黑" panose="020B0503020204020204" charset="-122"/>
                    <a:ea typeface="微软雅黑" panose="020B0503020204020204" charset="-122"/>
                    <a:sym typeface="思源宋体" panose="02020700000000000000" pitchFamily="18" charset="-122"/>
                  </a:rPr>
                  <a:t>02</a:t>
                </a:r>
                <a:endParaRPr lang="zh-CN" altLang="en-US" sz="426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4" name="组合 36"/>
            <p:cNvGrpSpPr/>
            <p:nvPr/>
          </p:nvGrpSpPr>
          <p:grpSpPr>
            <a:xfrm>
              <a:off x="2494404" y="2848056"/>
              <a:ext cx="958966" cy="958966"/>
              <a:chOff x="3310770" y="4083237"/>
              <a:chExt cx="1278621" cy="1278621"/>
            </a:xfrm>
          </p:grpSpPr>
          <p:sp>
            <p:nvSpPr>
              <p:cNvPr id="65" name="椭圆 64"/>
              <p:cNvSpPr/>
              <p:nvPr/>
            </p:nvSpPr>
            <p:spPr>
              <a:xfrm>
                <a:off x="3310770" y="4083237"/>
                <a:ext cx="1278621" cy="1278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13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sp>
            <p:nvSpPr>
              <p:cNvPr id="66" name="矩形 65"/>
              <p:cNvSpPr/>
              <p:nvPr/>
            </p:nvSpPr>
            <p:spPr>
              <a:xfrm>
                <a:off x="3520637" y="4348012"/>
                <a:ext cx="858958" cy="748988"/>
              </a:xfrm>
              <a:prstGeom prst="rect">
                <a:avLst/>
              </a:prstGeom>
            </p:spPr>
            <p:txBody>
              <a:bodyPr wrap="square">
                <a:spAutoFit/>
              </a:bodyPr>
              <a:lstStyle/>
              <a:p>
                <a:pPr algn="ctr" defTabSz="913765"/>
                <a:r>
                  <a:rPr lang="en-US" altLang="zh-CN" sz="4265" dirty="0">
                    <a:solidFill>
                      <a:prstClr val="white"/>
                    </a:solidFill>
                    <a:latin typeface="微软雅黑" panose="020B0503020204020204" charset="-122"/>
                    <a:ea typeface="微软雅黑" panose="020B0503020204020204" charset="-122"/>
                    <a:sym typeface="思源宋体" panose="02020700000000000000" pitchFamily="18" charset="-122"/>
                  </a:rPr>
                  <a:t>01</a:t>
                </a:r>
                <a:endParaRPr lang="zh-CN" altLang="en-US" sz="426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13" name="组合 66"/>
            <p:cNvGrpSpPr/>
            <p:nvPr/>
          </p:nvGrpSpPr>
          <p:grpSpPr>
            <a:xfrm>
              <a:off x="4918203" y="1820543"/>
              <a:ext cx="958966" cy="958966"/>
              <a:chOff x="6542502" y="2713220"/>
              <a:chExt cx="1278621" cy="1278621"/>
            </a:xfrm>
          </p:grpSpPr>
          <p:sp>
            <p:nvSpPr>
              <p:cNvPr id="68" name="椭圆 67"/>
              <p:cNvSpPr/>
              <p:nvPr/>
            </p:nvSpPr>
            <p:spPr>
              <a:xfrm>
                <a:off x="6542502" y="2713220"/>
                <a:ext cx="1278621" cy="12786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13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sp>
            <p:nvSpPr>
              <p:cNvPr id="69" name="矩形 68"/>
              <p:cNvSpPr/>
              <p:nvPr/>
            </p:nvSpPr>
            <p:spPr>
              <a:xfrm>
                <a:off x="6752635" y="2978085"/>
                <a:ext cx="858958" cy="748988"/>
              </a:xfrm>
              <a:prstGeom prst="rect">
                <a:avLst/>
              </a:prstGeom>
            </p:spPr>
            <p:txBody>
              <a:bodyPr wrap="square">
                <a:spAutoFit/>
              </a:bodyPr>
              <a:lstStyle/>
              <a:p>
                <a:pPr algn="ctr" defTabSz="913765"/>
                <a:r>
                  <a:rPr lang="en-US" altLang="zh-CN" sz="4265" dirty="0">
                    <a:solidFill>
                      <a:prstClr val="white"/>
                    </a:solidFill>
                    <a:latin typeface="微软雅黑" panose="020B0503020204020204" charset="-122"/>
                    <a:ea typeface="微软雅黑" panose="020B0503020204020204" charset="-122"/>
                    <a:sym typeface="思源宋体" panose="02020700000000000000" pitchFamily="18" charset="-122"/>
                  </a:rPr>
                  <a:t>03</a:t>
                </a:r>
                <a:endParaRPr lang="zh-CN" altLang="en-US" sz="426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nvGrpSpPr>
            <p:cNvPr id="14" name="组合 69"/>
            <p:cNvGrpSpPr/>
            <p:nvPr/>
          </p:nvGrpSpPr>
          <p:grpSpPr>
            <a:xfrm>
              <a:off x="5764494" y="2848055"/>
              <a:ext cx="958966" cy="958966"/>
              <a:chOff x="7670891" y="4083237"/>
              <a:chExt cx="1278621" cy="1278621"/>
            </a:xfrm>
            <a:solidFill>
              <a:schemeClr val="accent5"/>
            </a:solidFill>
          </p:grpSpPr>
          <p:sp>
            <p:nvSpPr>
              <p:cNvPr id="71" name="椭圆 70"/>
              <p:cNvSpPr/>
              <p:nvPr/>
            </p:nvSpPr>
            <p:spPr>
              <a:xfrm>
                <a:off x="7670891"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13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sp>
            <p:nvSpPr>
              <p:cNvPr id="72" name="矩形 71"/>
              <p:cNvSpPr/>
              <p:nvPr/>
            </p:nvSpPr>
            <p:spPr>
              <a:xfrm>
                <a:off x="7880722" y="4348012"/>
                <a:ext cx="858958" cy="748988"/>
              </a:xfrm>
              <a:prstGeom prst="rect">
                <a:avLst/>
              </a:prstGeom>
              <a:grpFill/>
            </p:spPr>
            <p:txBody>
              <a:bodyPr wrap="square">
                <a:spAutoFit/>
              </a:bodyPr>
              <a:lstStyle/>
              <a:p>
                <a:pPr algn="ctr" defTabSz="913765"/>
                <a:r>
                  <a:rPr lang="en-US" altLang="zh-CN" sz="4265" dirty="0">
                    <a:solidFill>
                      <a:prstClr val="white"/>
                    </a:solidFill>
                    <a:latin typeface="微软雅黑" panose="020B0503020204020204" charset="-122"/>
                    <a:ea typeface="微软雅黑" panose="020B0503020204020204" charset="-122"/>
                    <a:sym typeface="思源宋体" panose="02020700000000000000" pitchFamily="18" charset="-122"/>
                  </a:rPr>
                  <a:t>04</a:t>
                </a:r>
                <a:endParaRPr lang="zh-CN" altLang="en-US" sz="4265" dirty="0">
                  <a:solidFill>
                    <a:prstClr val="white"/>
                  </a:solidFill>
                  <a:latin typeface="微软雅黑" panose="020B0503020204020204" charset="-122"/>
                  <a:ea typeface="微软雅黑" panose="020B0503020204020204" charset="-122"/>
                  <a:sym typeface="思源宋体" panose="02020700000000000000" pitchFamily="18" charset="-122"/>
                </a:endParaRPr>
              </a:p>
            </p:txBody>
          </p:sp>
        </p:grpSp>
      </p:grpSp>
      <p:sp>
        <p:nvSpPr>
          <p:cNvPr id="73" name="矩形 47"/>
          <p:cNvSpPr>
            <a:spLocks noChangeArrowheads="1"/>
          </p:cNvSpPr>
          <p:nvPr/>
        </p:nvSpPr>
        <p:spPr bwMode="auto">
          <a:xfrm>
            <a:off x="1570990" y="4021455"/>
            <a:ext cx="1764000" cy="70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defTabSz="913765">
              <a:buNone/>
            </a:pPr>
            <a:r>
              <a:rPr lang="zh-CN" altLang="en-US" sz="2000" spc="110" dirty="0">
                <a:solidFill>
                  <a:srgbClr val="E7E6E6">
                    <a:lumMod val="10000"/>
                  </a:srgbClr>
                </a:solidFill>
                <a:uFillTx/>
                <a:sym typeface="思源宋体" panose="02020700000000000000" pitchFamily="18" charset="-122"/>
              </a:rPr>
              <a:t>在活动中发展小学生的兴趣</a:t>
            </a:r>
            <a:endParaRPr lang="zh-CN" altLang="en-US" sz="2000" spc="110" dirty="0">
              <a:solidFill>
                <a:srgbClr val="E7E6E6">
                  <a:lumMod val="10000"/>
                </a:srgbClr>
              </a:solidFill>
              <a:uFillTx/>
              <a:sym typeface="思源宋体" panose="02020700000000000000" pitchFamily="18" charset="-122"/>
            </a:endParaRPr>
          </a:p>
        </p:txBody>
      </p:sp>
      <p:sp>
        <p:nvSpPr>
          <p:cNvPr id="74" name="矩形 73"/>
          <p:cNvSpPr>
            <a:spLocks noChangeArrowheads="1"/>
          </p:cNvSpPr>
          <p:nvPr/>
        </p:nvSpPr>
        <p:spPr bwMode="auto">
          <a:xfrm>
            <a:off x="2575560" y="2723515"/>
            <a:ext cx="1764000" cy="70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defTabSz="913765">
              <a:buNone/>
            </a:pPr>
            <a:r>
              <a:rPr lang="zh-CN" altLang="en-US" sz="2000" spc="110" dirty="0">
                <a:solidFill>
                  <a:srgbClr val="E7E6E6">
                    <a:lumMod val="10000"/>
                  </a:srgbClr>
                </a:solidFill>
                <a:uFillTx/>
                <a:sym typeface="思源宋体" panose="02020700000000000000" pitchFamily="18" charset="-122"/>
              </a:rPr>
              <a:t>激发和保护小学生的有益兴趣</a:t>
            </a:r>
            <a:endParaRPr lang="zh-CN" altLang="en-US" sz="2000" spc="110" dirty="0">
              <a:solidFill>
                <a:srgbClr val="E7E6E6">
                  <a:lumMod val="10000"/>
                </a:srgbClr>
              </a:solidFill>
              <a:uFillTx/>
              <a:sym typeface="思源宋体" panose="02020700000000000000" pitchFamily="18" charset="-122"/>
            </a:endParaRPr>
          </a:p>
        </p:txBody>
      </p:sp>
      <p:sp>
        <p:nvSpPr>
          <p:cNvPr id="75" name="矩形 47"/>
          <p:cNvSpPr>
            <a:spLocks noChangeArrowheads="1"/>
          </p:cNvSpPr>
          <p:nvPr/>
        </p:nvSpPr>
        <p:spPr bwMode="auto">
          <a:xfrm>
            <a:off x="7775302" y="2725182"/>
            <a:ext cx="1764000" cy="70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buNone/>
            </a:pPr>
            <a:r>
              <a:rPr lang="zh-CN" altLang="en-US" sz="2000" spc="110" dirty="0">
                <a:solidFill>
                  <a:srgbClr val="E7E6E6">
                    <a:lumMod val="10000"/>
                  </a:srgbClr>
                </a:solidFill>
                <a:uFillTx/>
                <a:sym typeface="思源宋体" panose="02020700000000000000" pitchFamily="18" charset="-122"/>
              </a:rPr>
              <a:t>利用原有兴趣迁移</a:t>
            </a:r>
            <a:endParaRPr lang="zh-CN" altLang="en-US" sz="2000" spc="110" dirty="0">
              <a:solidFill>
                <a:srgbClr val="E7E6E6">
                  <a:lumMod val="10000"/>
                </a:srgbClr>
              </a:solidFill>
              <a:uFillTx/>
              <a:sym typeface="思源宋体" panose="02020700000000000000" pitchFamily="18" charset="-122"/>
            </a:endParaRPr>
          </a:p>
        </p:txBody>
      </p:sp>
      <p:sp>
        <p:nvSpPr>
          <p:cNvPr id="76" name="矩形 47"/>
          <p:cNvSpPr>
            <a:spLocks noChangeArrowheads="1"/>
          </p:cNvSpPr>
          <p:nvPr/>
        </p:nvSpPr>
        <p:spPr bwMode="auto">
          <a:xfrm>
            <a:off x="8856494" y="4020142"/>
            <a:ext cx="1764000" cy="70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defTabSz="913765">
              <a:buNone/>
            </a:pPr>
            <a:r>
              <a:rPr lang="zh-CN" altLang="en-US" sz="2000" spc="110" dirty="0">
                <a:solidFill>
                  <a:srgbClr val="E7E6E6">
                    <a:lumMod val="10000"/>
                  </a:srgbClr>
                </a:solidFill>
                <a:uFillTx/>
                <a:sym typeface="思源宋体" panose="02020700000000000000" pitchFamily="18" charset="-122"/>
              </a:rPr>
              <a:t>适当的表扬和鼓励</a:t>
            </a:r>
            <a:endParaRPr lang="zh-CN" altLang="en-US" sz="2000" spc="110" dirty="0">
              <a:solidFill>
                <a:srgbClr val="E7E6E6">
                  <a:lumMod val="10000"/>
                </a:srgbClr>
              </a:solidFill>
              <a:uFillTx/>
              <a:sym typeface="思源宋体" panose="02020700000000000000" pitchFamily="18" charset="-122"/>
            </a:endParaRPr>
          </a:p>
        </p:txBody>
      </p:sp>
      <p:sp>
        <p:nvSpPr>
          <p:cNvPr id="16" name="KSO_Shape"/>
          <p:cNvSpPr>
            <a:spLocks noChangeAspect="1"/>
          </p:cNvSpPr>
          <p:nvPr/>
        </p:nvSpPr>
        <p:spPr>
          <a:xfrm rot="5400000">
            <a:off x="981710" y="1037289"/>
            <a:ext cx="334010" cy="28765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charset="-122"/>
              <a:ea typeface="微软雅黑" panose="020B0503020204020204" charset="-122"/>
              <a:sym typeface="思源宋体" panose="02020700000000000000" pitchFamily="18" charset="-122"/>
            </a:endParaRPr>
          </a:p>
        </p:txBody>
      </p:sp>
      <p:sp>
        <p:nvSpPr>
          <p:cNvPr id="17" name="圆角矩形 15"/>
          <p:cNvSpPr/>
          <p:nvPr/>
        </p:nvSpPr>
        <p:spPr>
          <a:xfrm flipH="1">
            <a:off x="1570990" y="893116"/>
            <a:ext cx="5322570" cy="576000"/>
          </a:xfrm>
          <a:prstGeom prst="roundRect">
            <a:avLst>
              <a:gd name="adj" fmla="val 21525"/>
            </a:avLst>
          </a:pr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nvGrpSpPr>
          <p:cNvPr id="32" name="组合 31"/>
          <p:cNvGrpSpPr/>
          <p:nvPr/>
        </p:nvGrpSpPr>
        <p:grpSpPr>
          <a:xfrm>
            <a:off x="5598795" y="798846"/>
            <a:ext cx="764540" cy="764540"/>
            <a:chOff x="8817" y="1258"/>
            <a:chExt cx="1204" cy="1204"/>
          </a:xfrm>
        </p:grpSpPr>
        <p:sp>
          <p:nvSpPr>
            <p:cNvPr id="20" name="任意多边形 19"/>
            <p:cNvSpPr/>
            <p:nvPr/>
          </p:nvSpPr>
          <p:spPr>
            <a:xfrm flipH="1">
              <a:off x="8817" y="1258"/>
              <a:ext cx="1205" cy="12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25" name="任意多边形 24"/>
            <p:cNvSpPr/>
            <p:nvPr/>
          </p:nvSpPr>
          <p:spPr>
            <a:xfrm flipH="1">
              <a:off x="9201" y="1676"/>
              <a:ext cx="435" cy="367"/>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sp>
          <p:nvSpPr>
            <p:cNvPr id="79" name="任意多边形 23"/>
            <p:cNvSpPr/>
            <p:nvPr/>
          </p:nvSpPr>
          <p:spPr>
            <a:xfrm flipH="1">
              <a:off x="9014" y="1455"/>
              <a:ext cx="810" cy="8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sym typeface="思源宋体" panose="02020700000000000000" pitchFamily="18" charset="-122"/>
              </a:endParaRPr>
            </a:p>
          </p:txBody>
        </p:sp>
      </p:grpSp>
      <p:sp>
        <p:nvSpPr>
          <p:cNvPr id="30" name="矩形 29"/>
          <p:cNvSpPr/>
          <p:nvPr/>
        </p:nvSpPr>
        <p:spPr>
          <a:xfrm flipH="1">
            <a:off x="1717675" y="1044575"/>
            <a:ext cx="3455670" cy="273050"/>
          </a:xfrm>
          <a:prstGeom prst="rect">
            <a:avLst/>
          </a:prstGeom>
          <a:noFill/>
          <a:ln w="12700" cap="flat">
            <a:noFill/>
            <a:miter lim="400000"/>
          </a:ln>
          <a:effectLst/>
        </p:spPr>
        <p:txBody>
          <a:bodyPr wrap="none" lIns="0" tIns="0" rIns="0" bIns="0" anchor="ctr">
            <a:noAutofit/>
          </a:bodyPr>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rPr>
              <a:t>小学生兴趣的引导和培养</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panose="02020700000000000000" pitchFamily="18"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down)">
                                      <p:cBhvr>
                                        <p:cTn id="11" dur="500"/>
                                        <p:tgtEl>
                                          <p:spTgt spid="7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down)">
                                      <p:cBhvr>
                                        <p:cTn id="15" dur="500"/>
                                        <p:tgtEl>
                                          <p:spTgt spid="7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3" name="图片 1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2" name="图片 1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6" name="矩形 13"/>
          <p:cNvSpPr/>
          <p:nvPr>
            <p:custDataLst>
              <p:tags r:id="rId5"/>
            </p:custDataLst>
          </p:nvPr>
        </p:nvSpPr>
        <p:spPr>
          <a:xfrm>
            <a:off x="5403102" y="2082800"/>
            <a:ext cx="6079730" cy="3454400"/>
          </a:xfrm>
          <a:prstGeom prst="rect">
            <a:avLst/>
          </a:prstGeom>
          <a:noFill/>
          <a:ln w="19050">
            <a:solidFill>
              <a:srgbClr val="40A28A">
                <a:alpha val="2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微软雅黑" panose="020B0503020204020204" charset="-122"/>
              <a:ea typeface="微软雅黑" panose="020B0503020204020204" charset="-122"/>
              <a:sym typeface="+mn-ea"/>
            </a:endParaRPr>
          </a:p>
        </p:txBody>
      </p:sp>
      <p:sp>
        <p:nvSpPr>
          <p:cNvPr id="15" name="矩形 12"/>
          <p:cNvSpPr/>
          <p:nvPr>
            <p:custDataLst>
              <p:tags r:id="rId6"/>
            </p:custDataLst>
          </p:nvPr>
        </p:nvSpPr>
        <p:spPr>
          <a:xfrm>
            <a:off x="662431" y="2082800"/>
            <a:ext cx="4283470" cy="3454400"/>
          </a:xfrm>
          <a:prstGeom prst="rect">
            <a:avLst/>
          </a:prstGeom>
          <a:noFill/>
          <a:ln w="19050">
            <a:solidFill>
              <a:srgbClr val="40A28A">
                <a:alpha val="2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微软雅黑" panose="020B0503020204020204" charset="-122"/>
              <a:ea typeface="微软雅黑" panose="020B0503020204020204" charset="-122"/>
              <a:sym typeface="+mn-ea"/>
            </a:endParaRPr>
          </a:p>
        </p:txBody>
      </p:sp>
      <p:sp>
        <p:nvSpPr>
          <p:cNvPr id="16" name="矩形 14"/>
          <p:cNvSpPr/>
          <p:nvPr>
            <p:custDataLst>
              <p:tags r:id="rId7"/>
            </p:custDataLst>
          </p:nvPr>
        </p:nvSpPr>
        <p:spPr>
          <a:xfrm>
            <a:off x="814831" y="2235200"/>
            <a:ext cx="4283470" cy="3454400"/>
          </a:xfrm>
          <a:prstGeom prst="rect">
            <a:avLst/>
          </a:prstGeom>
          <a:solidFill>
            <a:srgbClr val="FCFDFD"/>
          </a:solidFill>
          <a:ln w="19050">
            <a:solidFill>
              <a:srgbClr val="40A28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rgbClr val="FFFFFF"/>
              </a:solidFill>
              <a:latin typeface="微软雅黑" panose="020B0503020204020204" charset="-122"/>
              <a:ea typeface="微软雅黑" panose="020B0503020204020204" charset="-122"/>
              <a:sym typeface="+mn-ea"/>
            </a:endParaRPr>
          </a:p>
        </p:txBody>
      </p:sp>
      <p:sp>
        <p:nvSpPr>
          <p:cNvPr id="17" name="矩形 16"/>
          <p:cNvSpPr/>
          <p:nvPr>
            <p:custDataLst>
              <p:tags r:id="rId8"/>
            </p:custDataLst>
          </p:nvPr>
        </p:nvSpPr>
        <p:spPr>
          <a:xfrm>
            <a:off x="5555502" y="2235200"/>
            <a:ext cx="6079730" cy="3454400"/>
          </a:xfrm>
          <a:prstGeom prst="rect">
            <a:avLst/>
          </a:prstGeom>
          <a:solidFill>
            <a:srgbClr val="FCFDFD"/>
          </a:solidFill>
          <a:ln w="19050">
            <a:solidFill>
              <a:srgbClr val="40A28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rgbClr val="FFFFFF"/>
              </a:solidFill>
              <a:latin typeface="微软雅黑" panose="020B0503020204020204" charset="-122"/>
              <a:ea typeface="微软雅黑" panose="020B0503020204020204" charset="-122"/>
              <a:sym typeface="+mn-ea"/>
            </a:endParaRPr>
          </a:p>
        </p:txBody>
      </p:sp>
      <p:sp>
        <p:nvSpPr>
          <p:cNvPr id="7" name="文本框 6"/>
          <p:cNvSpPr txBox="1"/>
          <p:nvPr>
            <p:custDataLst>
              <p:tags r:id="rId9"/>
            </p:custDataLst>
          </p:nvPr>
        </p:nvSpPr>
        <p:spPr>
          <a:xfrm>
            <a:off x="609600" y="914400"/>
            <a:ext cx="10972800" cy="762000"/>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4000" b="1" spc="160" dirty="0">
                <a:solidFill>
                  <a:srgbClr val="307A67"/>
                </a:solidFill>
                <a:latin typeface="微软雅黑" panose="020B0503020204020204" charset="-122"/>
                <a:ea typeface="微软雅黑" panose="020B0503020204020204" charset="-122"/>
                <a:sym typeface="思源宋体" panose="02020700000000000000" pitchFamily="18" charset="-122"/>
              </a:rPr>
              <a:t>三、小学生的志向和价值观</a:t>
            </a:r>
            <a:endParaRPr lang="zh-CN" altLang="en-US" sz="4000" b="1" spc="160" dirty="0">
              <a:solidFill>
                <a:srgbClr val="307A67"/>
              </a:solidFill>
              <a:latin typeface="微软雅黑" panose="020B0503020204020204" charset="-122"/>
              <a:ea typeface="微软雅黑" panose="020B0503020204020204" charset="-122"/>
              <a:sym typeface="思源宋体" panose="02020700000000000000" pitchFamily="18" charset="-122"/>
            </a:endParaRPr>
          </a:p>
        </p:txBody>
      </p:sp>
      <p:sp>
        <p:nvSpPr>
          <p:cNvPr id="11" name="Title 6"/>
          <p:cNvSpPr txBox="1"/>
          <p:nvPr>
            <p:custDataLst>
              <p:tags r:id="rId10"/>
            </p:custDataLst>
          </p:nvPr>
        </p:nvSpPr>
        <p:spPr>
          <a:xfrm>
            <a:off x="1067435" y="2438400"/>
            <a:ext cx="3778898"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en-US" altLang="zh-CN" sz="24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——志向</a:t>
            </a:r>
            <a:endParaRPr kumimoji="0" lang="en-US" altLang="zh-CN" sz="24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11"/>
            </p:custDataLst>
          </p:nvPr>
        </p:nvSpPr>
        <p:spPr>
          <a:xfrm>
            <a:off x="960120" y="3039110"/>
            <a:ext cx="3985895" cy="244729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是关于将来做什么事、当什么人的有进步意义的意图和决心。</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12090" lvl="1" indent="0" algn="l" fontAlgn="auto">
              <a:lnSpc>
                <a:spcPct val="150000"/>
              </a:lnSpc>
              <a:spcBef>
                <a:spcPts val="0"/>
              </a:spcBef>
              <a:spcAft>
                <a:spcPts val="800"/>
              </a:spcAft>
              <a:buSzPct val="100000"/>
              <a:buNone/>
            </a:pPr>
            <a:r>
              <a:rPr lang="zh-CN" altLang="en-US" sz="16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（小学生的志向集中表现在职业志向上）</a:t>
            </a:r>
            <a:endParaRPr lang="zh-CN" altLang="en-US" sz="16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8" name="Title 6"/>
          <p:cNvSpPr txBox="1"/>
          <p:nvPr>
            <p:custDataLst>
              <p:tags r:id="rId12"/>
            </p:custDataLst>
          </p:nvPr>
        </p:nvSpPr>
        <p:spPr>
          <a:xfrm>
            <a:off x="5913768" y="2438400"/>
            <a:ext cx="5363832"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en-US" altLang="zh-CN" sz="24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——价值观</a:t>
            </a:r>
            <a:endParaRPr kumimoji="0" lang="en-US" altLang="zh-CN" sz="2400" b="1" i="0" spc="120" noProof="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13"/>
            </p:custDataLst>
          </p:nvPr>
        </p:nvSpPr>
        <p:spPr>
          <a:xfrm>
            <a:off x="5743575" y="3039110"/>
            <a:ext cx="5727700" cy="244729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50000"/>
              </a:lnSpc>
              <a:spcBef>
                <a:spcPts val="1000"/>
              </a:spcBef>
              <a:spcAft>
                <a:spcPts val="0"/>
              </a:spcAft>
              <a:buSzPct val="100000"/>
              <a:buFont typeface="Wingdings" panose="05000000000000000000" charset="0"/>
              <a:buChar char="l"/>
            </a:pPr>
            <a:r>
              <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指主体按照客观事物对其自身及社会的意义或重要性进行评价和选择的原则、信念和标准。</a:t>
            </a:r>
            <a:endParaRPr lang="zh-CN" altLang="en-US" sz="20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12090" lvl="1" indent="0" algn="l" fontAlgn="auto">
              <a:lnSpc>
                <a:spcPct val="150000"/>
              </a:lnSpc>
              <a:spcBef>
                <a:spcPts val="0"/>
              </a:spcBef>
              <a:spcAft>
                <a:spcPts val="800"/>
              </a:spcAft>
              <a:buSzPct val="100000"/>
              <a:buNone/>
            </a:pPr>
            <a:r>
              <a:rPr lang="zh-CN" altLang="en-US" sz="16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（小学生的价值观的特点表现为从个人的价值观向群体价值观过渡。）</a:t>
            </a:r>
            <a:endParaRPr lang="zh-CN" altLang="en-US" sz="1600" spc="6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文本框 70"/>
          <p:cNvSpPr txBox="1"/>
          <p:nvPr>
            <p:custDataLst>
              <p:tags r:id="rId1"/>
            </p:custDataLst>
          </p:nvPr>
        </p:nvSpPr>
        <p:spPr>
          <a:xfrm>
            <a:off x="2448037" y="1148311"/>
            <a:ext cx="7295926" cy="580540"/>
          </a:xfrm>
          <a:prstGeom prst="rect">
            <a:avLst/>
          </a:prstGeom>
          <a:noFill/>
        </p:spPr>
        <p:txBody>
          <a:bodyPr wrap="square" rtlCol="0" anchor="ctr">
            <a:normAutofit fontScale="90000"/>
          </a:bodyPr>
          <a:p>
            <a:pPr marL="0" indent="0" algn="ctr">
              <a:lnSpc>
                <a:spcPct val="100000"/>
              </a:lnSpc>
              <a:spcBef>
                <a:spcPts val="0"/>
              </a:spcBef>
              <a:spcAft>
                <a:spcPts val="0"/>
              </a:spcAft>
              <a:buSzPct val="100000"/>
            </a:pPr>
            <a:r>
              <a:rPr lang="zh-CN" altLang="en-US" sz="3200" b="1" dirty="0">
                <a:solidFill>
                  <a:schemeClr val="tx1"/>
                </a:solidFill>
                <a:latin typeface="微软雅黑" panose="020B0503020204020204" charset="-122"/>
                <a:ea typeface="微软雅黑" panose="020B0503020204020204" charset="-122"/>
                <a:sym typeface="思源宋体" panose="02020700000000000000" pitchFamily="18" charset="-122"/>
              </a:rPr>
              <a:t>知识概括（关键词法）</a:t>
            </a:r>
            <a:endParaRPr lang="zh-CN" altLang="en-US" sz="3200" b="1" spc="160" dirty="0">
              <a:solidFill>
                <a:schemeClr val="tx1"/>
              </a:solidFill>
              <a:latin typeface="微软雅黑" panose="020B0503020204020204" charset="-122"/>
              <a:ea typeface="微软雅黑" panose="020B0503020204020204" charset="-122"/>
              <a:cs typeface="+mj-cs"/>
              <a:sym typeface="思源宋体" panose="02020700000000000000" pitchFamily="18" charset="-122"/>
            </a:endParaRPr>
          </a:p>
        </p:txBody>
      </p:sp>
      <p:cxnSp>
        <p:nvCxnSpPr>
          <p:cNvPr id="34" name="直接连接符 33"/>
          <p:cNvCxnSpPr/>
          <p:nvPr>
            <p:custDataLst>
              <p:tags r:id="rId2"/>
            </p:custDataLst>
          </p:nvPr>
        </p:nvCxnSpPr>
        <p:spPr>
          <a:xfrm>
            <a:off x="1619400" y="2343175"/>
            <a:ext cx="8953201"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任意多边形 35"/>
          <p:cNvSpPr/>
          <p:nvPr>
            <p:custDataLst>
              <p:tags r:id="rId3"/>
            </p:custDataLst>
          </p:nvPr>
        </p:nvSpPr>
        <p:spPr>
          <a:xfrm>
            <a:off x="8079518"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矩形 36"/>
          <p:cNvSpPr/>
          <p:nvPr>
            <p:custDataLst>
              <p:tags r:id="rId4"/>
            </p:custDataLst>
          </p:nvPr>
        </p:nvSpPr>
        <p:spPr>
          <a:xfrm>
            <a:off x="8079518" y="2840107"/>
            <a:ext cx="2080377" cy="105685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3">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5"/>
            </p:custDataLst>
          </p:nvPr>
        </p:nvSpPr>
        <p:spPr>
          <a:xfrm>
            <a:off x="8386943"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圆角矩形 42"/>
          <p:cNvSpPr/>
          <p:nvPr>
            <p:custDataLst>
              <p:tags r:id="rId6"/>
            </p:custDataLst>
          </p:nvPr>
        </p:nvSpPr>
        <p:spPr>
          <a:xfrm>
            <a:off x="9700865"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任意多边形 49"/>
          <p:cNvSpPr/>
          <p:nvPr>
            <p:custDataLst>
              <p:tags r:id="rId7"/>
            </p:custDataLst>
          </p:nvPr>
        </p:nvSpPr>
        <p:spPr>
          <a:xfrm>
            <a:off x="5055812"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5055812" y="2840107"/>
            <a:ext cx="2080377" cy="105685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5363237"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圆角矩形 64"/>
          <p:cNvSpPr/>
          <p:nvPr>
            <p:custDataLst>
              <p:tags r:id="rId10"/>
            </p:custDataLst>
          </p:nvPr>
        </p:nvSpPr>
        <p:spPr>
          <a:xfrm>
            <a:off x="6677159"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任意多边形 71"/>
          <p:cNvSpPr/>
          <p:nvPr>
            <p:custDataLst>
              <p:tags r:id="rId11"/>
            </p:custDataLst>
          </p:nvPr>
        </p:nvSpPr>
        <p:spPr>
          <a:xfrm>
            <a:off x="5055812"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12"/>
            </p:custDataLst>
          </p:nvPr>
        </p:nvSpPr>
        <p:spPr>
          <a:xfrm>
            <a:off x="5055812" y="4322481"/>
            <a:ext cx="2080377" cy="1056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74" name="圆角矩形 73"/>
          <p:cNvSpPr/>
          <p:nvPr>
            <p:custDataLst>
              <p:tags r:id="rId13"/>
            </p:custDataLst>
          </p:nvPr>
        </p:nvSpPr>
        <p:spPr>
          <a:xfrm>
            <a:off x="5363237"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5" name="圆角矩形 74"/>
          <p:cNvSpPr/>
          <p:nvPr>
            <p:custDataLst>
              <p:tags r:id="rId14"/>
            </p:custDataLst>
          </p:nvPr>
        </p:nvSpPr>
        <p:spPr>
          <a:xfrm>
            <a:off x="6677159"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7" name="任意多边形 76"/>
          <p:cNvSpPr/>
          <p:nvPr>
            <p:custDataLst>
              <p:tags r:id="rId15"/>
            </p:custDataLst>
          </p:nvPr>
        </p:nvSpPr>
        <p:spPr>
          <a:xfrm>
            <a:off x="2032106"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16"/>
            </p:custDataLst>
          </p:nvPr>
        </p:nvSpPr>
        <p:spPr>
          <a:xfrm>
            <a:off x="2032106" y="2840107"/>
            <a:ext cx="2080377" cy="105685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79" name="圆角矩形 78"/>
          <p:cNvSpPr/>
          <p:nvPr>
            <p:custDataLst>
              <p:tags r:id="rId17"/>
            </p:custDataLst>
          </p:nvPr>
        </p:nvSpPr>
        <p:spPr>
          <a:xfrm>
            <a:off x="2339531"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圆角矩形 79"/>
          <p:cNvSpPr/>
          <p:nvPr>
            <p:custDataLst>
              <p:tags r:id="rId18"/>
            </p:custDataLst>
          </p:nvPr>
        </p:nvSpPr>
        <p:spPr>
          <a:xfrm>
            <a:off x="3653453"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2" name="任意多边形 81"/>
          <p:cNvSpPr/>
          <p:nvPr>
            <p:custDataLst>
              <p:tags r:id="rId19"/>
            </p:custDataLst>
          </p:nvPr>
        </p:nvSpPr>
        <p:spPr>
          <a:xfrm>
            <a:off x="2032106"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20"/>
            </p:custDataLst>
          </p:nvPr>
        </p:nvSpPr>
        <p:spPr>
          <a:xfrm>
            <a:off x="2032106" y="4322481"/>
            <a:ext cx="2080377" cy="105685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4">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84" name="圆角矩形 83"/>
          <p:cNvSpPr/>
          <p:nvPr>
            <p:custDataLst>
              <p:tags r:id="rId21"/>
            </p:custDataLst>
          </p:nvPr>
        </p:nvSpPr>
        <p:spPr>
          <a:xfrm>
            <a:off x="2339531"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圆角矩形 84"/>
          <p:cNvSpPr/>
          <p:nvPr>
            <p:custDataLst>
              <p:tags r:id="rId22"/>
            </p:custDataLst>
          </p:nvPr>
        </p:nvSpPr>
        <p:spPr>
          <a:xfrm>
            <a:off x="3653453"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7" name="任意多边形 86"/>
          <p:cNvSpPr/>
          <p:nvPr>
            <p:custDataLst>
              <p:tags r:id="rId23"/>
            </p:custDataLst>
          </p:nvPr>
        </p:nvSpPr>
        <p:spPr>
          <a:xfrm>
            <a:off x="8079518"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4"/>
            </p:custDataLst>
          </p:nvPr>
        </p:nvSpPr>
        <p:spPr>
          <a:xfrm>
            <a:off x="8079518" y="4322481"/>
            <a:ext cx="2080377" cy="105685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6">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89" name="圆角矩形 88"/>
          <p:cNvSpPr/>
          <p:nvPr>
            <p:custDataLst>
              <p:tags r:id="rId25"/>
            </p:custDataLst>
          </p:nvPr>
        </p:nvSpPr>
        <p:spPr>
          <a:xfrm>
            <a:off x="8386943"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0" name="圆角矩形 89"/>
          <p:cNvSpPr/>
          <p:nvPr>
            <p:custDataLst>
              <p:tags r:id="rId26"/>
            </p:custDataLst>
          </p:nvPr>
        </p:nvSpPr>
        <p:spPr>
          <a:xfrm>
            <a:off x="9700865"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7"/>
            </p:custDataLst>
          </p:nvPr>
        </p:nvSpPr>
        <p:spPr>
          <a:xfrm>
            <a:off x="2032106" y="2882217"/>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zh-CN" altLang="en-US" sz="2400" b="1">
                <a:solidFill>
                  <a:schemeClr val="tx1"/>
                </a:solidFill>
                <a:sym typeface="+mn-ea"/>
              </a:rPr>
              <a:t>个性</a:t>
            </a:r>
            <a:endParaRPr lang="zh-CN" altLang="en-US" sz="2400" b="1" spc="260" dirty="0">
              <a:solidFill>
                <a:schemeClr val="tx1"/>
              </a:solidFill>
              <a:latin typeface="Arial" panose="020B0604020202020204" pitchFamily="34" charset="0"/>
              <a:ea typeface="微软雅黑" panose="020B0503020204020204" charset="-122"/>
              <a:sym typeface="+mn-ea"/>
            </a:endParaRPr>
          </a:p>
        </p:txBody>
      </p:sp>
      <p:sp>
        <p:nvSpPr>
          <p:cNvPr id="31" name="文本框 30"/>
          <p:cNvSpPr txBox="1"/>
          <p:nvPr>
            <p:custDataLst>
              <p:tags r:id="rId28"/>
            </p:custDataLst>
          </p:nvPr>
        </p:nvSpPr>
        <p:spPr>
          <a:xfrm>
            <a:off x="5055812" y="2871830"/>
            <a:ext cx="2080377" cy="1014747"/>
          </a:xfrm>
          <a:prstGeom prst="rect">
            <a:avLst/>
          </a:prstGeom>
          <a:noFill/>
        </p:spPr>
        <p:txBody>
          <a:bodyPr wrap="square" rtlCol="0" anchor="ctr">
            <a:normAutofit/>
          </a:bodyPr>
          <a:p>
            <a:pPr algn="ctr"/>
            <a:r>
              <a:rPr lang="zh-CN" altLang="en-US" sz="2400" b="1">
                <a:solidFill>
                  <a:schemeClr val="tx1"/>
                </a:solidFill>
                <a:sym typeface="+mn-ea"/>
              </a:rPr>
              <a:t>个性特征</a:t>
            </a:r>
            <a:endParaRPr lang="zh-CN" altLang="en-US" sz="2400" b="1" spc="260" dirty="0">
              <a:solidFill>
                <a:schemeClr val="tx1"/>
              </a:solidFill>
              <a:latin typeface="Arial" panose="020B0604020202020204" pitchFamily="34" charset="0"/>
              <a:ea typeface="微软雅黑" panose="020B0503020204020204" charset="-122"/>
              <a:sym typeface="+mn-ea"/>
            </a:endParaRPr>
          </a:p>
        </p:txBody>
      </p:sp>
      <p:sp>
        <p:nvSpPr>
          <p:cNvPr id="32" name="文本框 31"/>
          <p:cNvSpPr txBox="1"/>
          <p:nvPr>
            <p:custDataLst>
              <p:tags r:id="rId29"/>
            </p:custDataLst>
          </p:nvPr>
        </p:nvSpPr>
        <p:spPr>
          <a:xfrm>
            <a:off x="8079518" y="2871830"/>
            <a:ext cx="2080377" cy="1014747"/>
          </a:xfrm>
          <a:prstGeom prst="rect">
            <a:avLst/>
          </a:prstGeom>
          <a:noFill/>
        </p:spPr>
        <p:txBody>
          <a:bodyPr wrap="square" rtlCol="0" anchor="ctr">
            <a:normAutofit lnSpcReduction="10000"/>
          </a:bodyPr>
          <a:p>
            <a:pPr algn="ctr"/>
            <a:r>
              <a:rPr lang="zh-CN" altLang="en-US" sz="2400" b="1">
                <a:solidFill>
                  <a:schemeClr val="tx1"/>
                </a:solidFill>
                <a:sym typeface="+mn-ea"/>
              </a:rPr>
              <a:t>个性心理结构</a:t>
            </a:r>
            <a:endParaRPr lang="zh-CN" altLang="en-US" sz="2400" b="1" spc="260" dirty="0">
              <a:solidFill>
                <a:schemeClr val="tx1"/>
              </a:solidFill>
              <a:latin typeface="Arial" panose="020B0604020202020204" pitchFamily="34" charset="0"/>
              <a:ea typeface="微软雅黑" panose="020B0503020204020204" charset="-122"/>
              <a:sym typeface="+mn-ea"/>
            </a:endParaRPr>
          </a:p>
        </p:txBody>
      </p:sp>
      <p:sp>
        <p:nvSpPr>
          <p:cNvPr id="39" name="文本框 38"/>
          <p:cNvSpPr txBox="1"/>
          <p:nvPr>
            <p:custDataLst>
              <p:tags r:id="rId30"/>
            </p:custDataLst>
          </p:nvPr>
        </p:nvSpPr>
        <p:spPr>
          <a:xfrm>
            <a:off x="2032106" y="4354204"/>
            <a:ext cx="2080377" cy="1014747"/>
          </a:xfrm>
          <a:prstGeom prst="rect">
            <a:avLst/>
          </a:prstGeom>
          <a:noFill/>
        </p:spPr>
        <p:txBody>
          <a:bodyPr wrap="square" rtlCol="0" anchor="ctr">
            <a:normAutofit/>
          </a:bodyPr>
          <a:p>
            <a:pPr marL="0" lvl="0" indent="0" algn="ctr">
              <a:lnSpc>
                <a:spcPct val="120000"/>
              </a:lnSpc>
              <a:spcBef>
                <a:spcPts val="0"/>
              </a:spcBef>
              <a:spcAft>
                <a:spcPts val="800"/>
              </a:spcAft>
              <a:buSzPct val="100000"/>
            </a:pPr>
            <a:r>
              <a:rPr lang="zh-CN" altLang="en-US" sz="2400" b="1">
                <a:solidFill>
                  <a:schemeClr val="tx1"/>
                </a:solidFill>
                <a:sym typeface="+mn-ea"/>
              </a:rPr>
              <a:t>需要</a:t>
            </a:r>
            <a:endParaRPr lang="zh-CN" altLang="en-US" sz="2400" b="1" spc="160" dirty="0">
              <a:solidFill>
                <a:schemeClr val="tx1"/>
              </a:solidFill>
              <a:latin typeface="Arial" panose="020B0604020202020204" pitchFamily="34" charset="0"/>
              <a:ea typeface="微软雅黑" panose="020B0503020204020204" charset="-122"/>
              <a:sym typeface="+mn-ea"/>
            </a:endParaRPr>
          </a:p>
        </p:txBody>
      </p:sp>
      <p:sp>
        <p:nvSpPr>
          <p:cNvPr id="40" name="文本框 39"/>
          <p:cNvSpPr txBox="1"/>
          <p:nvPr>
            <p:custDataLst>
              <p:tags r:id="rId31"/>
            </p:custDataLst>
          </p:nvPr>
        </p:nvSpPr>
        <p:spPr>
          <a:xfrm>
            <a:off x="5055812" y="4354204"/>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zh-CN" altLang="en-US" sz="2400" b="1">
                <a:solidFill>
                  <a:schemeClr val="tx1"/>
                </a:solidFill>
                <a:sym typeface="+mn-ea"/>
              </a:rPr>
              <a:t>兴趣</a:t>
            </a:r>
            <a:endParaRPr lang="zh-CN" altLang="en-US" sz="2400" b="1" spc="360" dirty="0">
              <a:solidFill>
                <a:schemeClr val="tx1"/>
              </a:solidFill>
              <a:latin typeface="Arial" panose="020B0604020202020204" pitchFamily="34" charset="0"/>
              <a:ea typeface="微软雅黑" panose="020B0503020204020204" charset="-122"/>
              <a:sym typeface="+mn-ea"/>
            </a:endParaRPr>
          </a:p>
        </p:txBody>
      </p:sp>
      <p:sp>
        <p:nvSpPr>
          <p:cNvPr id="41" name="文本框 40"/>
          <p:cNvSpPr txBox="1"/>
          <p:nvPr>
            <p:custDataLst>
              <p:tags r:id="rId32"/>
            </p:custDataLst>
          </p:nvPr>
        </p:nvSpPr>
        <p:spPr>
          <a:xfrm>
            <a:off x="8079518" y="4354204"/>
            <a:ext cx="2080377" cy="1014747"/>
          </a:xfrm>
          <a:prstGeom prst="rect">
            <a:avLst/>
          </a:prstGeom>
          <a:noFill/>
        </p:spPr>
        <p:txBody>
          <a:bodyPr wrap="square" rtlCol="0" anchor="ctr">
            <a:normAutofit lnSpcReduction="10000"/>
          </a:bodyPr>
          <a:p>
            <a:pPr marL="0" lvl="0" indent="0" algn="ctr">
              <a:lnSpc>
                <a:spcPct val="100000"/>
              </a:lnSpc>
              <a:spcBef>
                <a:spcPts val="0"/>
              </a:spcBef>
              <a:spcAft>
                <a:spcPts val="800"/>
              </a:spcAft>
              <a:buSzPct val="100000"/>
            </a:pPr>
            <a:r>
              <a:rPr lang="zh-CN" altLang="en-US" sz="2400" b="1">
                <a:solidFill>
                  <a:schemeClr val="tx1"/>
                </a:solidFill>
                <a:sym typeface="+mn-ea"/>
              </a:rPr>
              <a:t>志向和价值观</a:t>
            </a:r>
            <a:endParaRPr lang="zh-CN" altLang="en-US" sz="2400" b="1" spc="260" dirty="0">
              <a:solidFill>
                <a:schemeClr val="tx1"/>
              </a:solidFill>
              <a:latin typeface="Arial" panose="020B0604020202020204" pitchFamily="34" charset="0"/>
              <a:ea typeface="微软雅黑" panose="020B0503020204020204" charset="-122"/>
              <a:sym typeface="+mn-ea"/>
            </a:endParaRPr>
          </a:p>
        </p:txBody>
      </p:sp>
      <p:sp>
        <p:nvSpPr>
          <p:cNvPr id="14" name="椭圆 13"/>
          <p:cNvSpPr/>
          <p:nvPr>
            <p:custDataLst>
              <p:tags r:id="rId33"/>
            </p:custDataLst>
          </p:nvPr>
        </p:nvSpPr>
        <p:spPr>
          <a:xfrm>
            <a:off x="11203990" y="5726097"/>
            <a:ext cx="976543" cy="9765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任意多边形: 形状 7"/>
          <p:cNvSpPr/>
          <p:nvPr>
            <p:custDataLst>
              <p:tags r:id="rId34"/>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任意多边形: 形状 8"/>
          <p:cNvSpPr/>
          <p:nvPr>
            <p:custDataLst>
              <p:tags r:id="rId35"/>
            </p:custDataLst>
          </p:nvPr>
        </p:nvSpPr>
        <p:spPr>
          <a:xfrm>
            <a:off x="95458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椭圆 12"/>
          <p:cNvSpPr/>
          <p:nvPr>
            <p:custDataLst>
              <p:tags r:id="rId36"/>
            </p:custDataLst>
          </p:nvPr>
        </p:nvSpPr>
        <p:spPr>
          <a:xfrm>
            <a:off x="2290445" y="1304290"/>
            <a:ext cx="622935" cy="622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Tree>
    <p:custDataLst>
      <p:tags r:id="rId3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a:sym typeface="+mn-ea"/>
              </a:rPr>
              <a:t>每个人都有自己的优点和缺点,小学生正处于成长发育阶段,可塑性很大,只要对他们进行细致地了解和具体地分析,抓住他们的优势和长处,就可以此为突破口,实施有效的教育方法。</a:t>
            </a:r>
            <a:endParaRPr lang="zh-CN" altLang="en-US"/>
          </a:p>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a:sym typeface="+mn-ea"/>
              </a:rPr>
              <a:t>从小明的情况看,性格在某种程度上讲是天生的,或是由于家庭、社会等因素造成的,在短时间内是难以改变的。以自我为中心,是一种狭隘的、不健康的心理表现,是部分青少年身上存在的普遍现象,而不是个例。其主要原因是没有树立正确的理想,价值取向发生偏差。不守纪,单纯地从她身上看,有两种情况:不是完全的无理取闹,可能是在认真听课的前提下发生的;起绰号也说明他乐于观察、思考,能较为准确地抓住人的特征,是个聪明的学生。对待学生不能简单、武断地下“好与坏”的结论,某些做法也可能是现代青年学生不加分析判断而追求的另类呢。从情况分析,她的所作所为只是爱出风头、卖弄小聪明,迫切想表现自我的一种方式。</a:t>
            </a:r>
            <a:endParaRPr lang="zh-CN" altLang="en-US" sz="1600" spc="150" dirty="0">
              <a:solidFill>
                <a:schemeClr val="dk1"/>
              </a:solidFill>
              <a:latin typeface="Arial" panose="020B0604020202020204" pitchFamily="34" charset="0"/>
              <a:ea typeface="汉仪旗黑-55简" panose="00020600040101010101"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Arial" panose="020B0604020202020204" pitchFamily="34" charset="0"/>
                <a:ea typeface="汉仪旗黑-55简" panose="00020600040101010101" charset="-122"/>
              </a:rPr>
              <a:t>【原因分析】《小明的案例</a:t>
            </a:r>
            <a:endParaRPr lang="zh-CN" altLang="en-US" sz="3600" b="1" spc="300">
              <a:solidFill>
                <a:schemeClr val="dk1">
                  <a:lumMod val="85000"/>
                  <a:lumOff val="15000"/>
                </a:schemeClr>
              </a:solidFill>
              <a:uFillTx/>
              <a:latin typeface="Arial" panose="020B0604020202020204" pitchFamily="34" charset="0"/>
              <a:ea typeface="汉仪旗黑-55简" panose="00020600040101010101"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sym typeface="+mn-ea"/>
              </a:rPr>
              <a:t>【帮助方法】</a:t>
            </a:r>
            <a:endParaRPr kumimoji="0" lang="zh-CN" altLang="en-US" sz="2800" i="0" u="none" strike="noStrike" kern="1200" cap="none" spc="0" normalizeH="0" baseline="0" noProof="1">
              <a:ln>
                <a:noFill/>
              </a:ln>
              <a:solidFill>
                <a:schemeClr val="dk1">
                  <a:lumMod val="85000"/>
                  <a:lumOff val="15000"/>
                </a:schemeClr>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fontScale="90000"/>
          </a:bodyPr>
          <a:p>
            <a:pPr>
              <a:lnSpc>
                <a:spcPct val="150000"/>
              </a:lnSpc>
            </a:pPr>
            <a:r>
              <a:rPr lang="zh-CN" altLang="en-US" sz="2000">
                <a:sym typeface="+mn-ea"/>
              </a:rPr>
              <a:t>在帮助学生过程中,我想最重要的是肯定对方的优点,在优势中寻找弱势,在缺点中寻找闪光点,以激励为主,批评教育为辅,从抓住特点、抓好重点狠抓难点入手,帮助其克服缺点。可采取以下三种方法同时进行:</a:t>
            </a:r>
            <a:endParaRPr lang="zh-CN" altLang="en-US" sz="2000"/>
          </a:p>
          <a:p>
            <a:pPr>
              <a:lnSpc>
                <a:spcPct val="150000"/>
              </a:lnSpc>
            </a:pPr>
            <a:r>
              <a:rPr lang="zh-CN" altLang="en-US" sz="2000">
                <a:sym typeface="+mn-ea"/>
              </a:rPr>
              <a:t>     热情谈心</a:t>
            </a:r>
            <a:endParaRPr lang="zh-CN" altLang="en-US" sz="2000"/>
          </a:p>
          <a:p>
            <a:pPr>
              <a:lnSpc>
                <a:spcPct val="150000"/>
              </a:lnSpc>
            </a:pPr>
            <a:r>
              <a:rPr lang="zh-CN" altLang="en-US" sz="2000">
                <a:sym typeface="+mn-ea"/>
              </a:rPr>
              <a:t>     主动帮助</a:t>
            </a:r>
            <a:endParaRPr lang="zh-CN" altLang="en-US" sz="2000"/>
          </a:p>
          <a:p>
            <a:pPr>
              <a:lnSpc>
                <a:spcPct val="150000"/>
              </a:lnSpc>
            </a:pPr>
            <a:r>
              <a:rPr lang="zh-CN" altLang="en-US" sz="2000">
                <a:sym typeface="+mn-ea"/>
              </a:rPr>
              <a:t>     诚恳激励</a:t>
            </a:r>
            <a:endParaRPr lang="zh-CN" altLang="en-US" sz="2000"/>
          </a:p>
          <a:p>
            <a:pPr>
              <a:lnSpc>
                <a:spcPct val="150000"/>
              </a:lnSpc>
            </a:pPr>
            <a:r>
              <a:rPr lang="zh-CN" altLang="en-US" sz="2000">
                <a:sym typeface="+mn-ea"/>
              </a:rPr>
              <a:t>在教育过程中,要培养学生积极的心态,始终让学生在心里记下“我行,我能”等积极的意念,鼓励自己,这样才能想尽办法,不断前进,直至成功。同时,要经常使用激励的语言赞美学生,受到赞赏的人能激发出一股自信与冲劲而引发出潜力。</a:t>
            </a:r>
            <a:endParaRPr lang="en-US" altLang="zh-CN" sz="2000" i="1" dirty="0">
              <a:solidFill>
                <a:schemeClr val="dk1"/>
              </a:solidFill>
              <a:latin typeface="黑体" panose="02010609060101010101" charset="-122"/>
              <a:ea typeface="黑体" panose="02010609060101010101"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420620"/>
            <a:ext cx="8065770" cy="2584450"/>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个性心理是个体比较稳定的心理特征的综合，是一个人总的精神面貌，反映人与人之间稳定的差异特征。包括个性倾向性系统、自我意识系统和个性心理特征系统。其中个性倾向性是推动个体进行活动的动力系统，包括需要、兴趣、动机、信念、理想、世界观等重要内容。学习掌握这部分内容，一方面有助于小学教师贯彻因材施教的教学原则，另一方面能够促进小学生的个性得到充分的发展。</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211580" y="3931920"/>
            <a:ext cx="3079750" cy="176847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理解个性、个性倾向性、需要、兴趣以及志向和价值观的概念，掌握小学生个性倾向性的发展特点。</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掌握个性的特征、个性的心理结构。</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能够结合所学知识，引导和培养小学生个性倾向性的发展。</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643940" y="3931920"/>
            <a:ext cx="2951480" cy="1489075"/>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通过案例分析或实践活动，分析小学生不同年龄阶段的个性特点。</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通过课程学习，学会运用任务驱动、问题探究的学习方式，</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提高分析与解决问题的能力。</a:t>
            </a:r>
            <a:endParaRPr lang="zh-CN" altLang="en-US" sz="14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7845" y="3931920"/>
            <a:ext cx="2952000" cy="1891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激发学习兴趣，养成独立思考和自主学习的习惯。</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提高学习动机，树立正确的职业理想和世界观。</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提高学习热情，培养完善的人格，培育健康心理。</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6296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668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6375745" y="2379980"/>
            <a:ext cx="4859655" cy="380365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20000"/>
              </a:lnSpc>
              <a:spcBef>
                <a:spcPts val="0"/>
              </a:spcBef>
              <a:spcAft>
                <a:spcPts val="1400"/>
              </a:spcAft>
              <a:buClr>
                <a:srgbClr val="F3541A"/>
              </a:buClr>
              <a:buSzPct val="100000"/>
              <a:buFont typeface="Wingdings" panose="05000000000000000000" pitchFamily="2" charset="2"/>
              <a:buChar char="l"/>
            </a:pPr>
            <a:r>
              <a:rPr lang="zh-CN" altLang="en-US" sz="2400" b="1" noProof="0" dirty="0">
                <a:ln>
                  <a:noFill/>
                </a:ln>
                <a:solidFill>
                  <a:schemeClr val="accent1">
                    <a:lumMod val="25000"/>
                  </a:schemeClr>
                </a:solidFill>
                <a:effectLst/>
                <a:uLnTx/>
                <a:uFillTx/>
                <a:latin typeface="微软雅黑" panose="020B0503020204020204" charset="-122"/>
                <a:cs typeface="微软雅黑" panose="020B0503020204020204" charset="-122"/>
                <a:sym typeface="思源宋体" panose="02020700000000000000" pitchFamily="18" charset="-122"/>
              </a:rPr>
              <a:t>──[英]达尔文</a:t>
            </a:r>
            <a:r>
              <a:rPr lang="zh-CN" altLang="en-US" sz="1200" spc="150" dirty="0">
                <a:solidFill>
                  <a:sysClr val="windowText" lastClr="000000">
                    <a:lumMod val="75000"/>
                    <a:lumOff val="25000"/>
                  </a:sysClr>
                </a:solidFill>
                <a:ea typeface="汉仪旗黑-55简" panose="00020600040101010101" charset="-122"/>
                <a:sym typeface="+mn-ea"/>
              </a:rPr>
              <a:t> </a:t>
            </a:r>
            <a:endParaRPr lang="zh-CN" altLang="en-US" sz="1200" spc="150" dirty="0">
              <a:solidFill>
                <a:sysClr val="windowText" lastClr="000000">
                  <a:lumMod val="75000"/>
                  <a:lumOff val="25000"/>
                </a:sysClr>
              </a:solidFill>
              <a:ea typeface="汉仪旗黑-55简" panose="00020600040101010101" charset="-122"/>
              <a:sym typeface="+mn-ea"/>
            </a:endParaRPr>
          </a:p>
          <a:p>
            <a:pPr marL="628650" lvl="1" indent="-342900" algn="just" fontAlgn="ctr">
              <a:lnSpc>
                <a:spcPct val="130000"/>
              </a:lnSpc>
              <a:spcBef>
                <a:spcPts val="0"/>
              </a:spcBef>
              <a:spcAft>
                <a:spcPts val="0"/>
              </a:spcAft>
              <a:buSzPct val="100000"/>
              <a:buFont typeface="Wingdings" panose="05000000000000000000" charset="0"/>
              <a:buChar char="p"/>
            </a:pPr>
            <a:r>
              <a:rPr lang="zh-CN" altLang="en-US" sz="2000" noProof="0" dirty="0">
                <a:ln>
                  <a:noFill/>
                </a:ln>
                <a:solidFill>
                  <a:schemeClr val="tx1">
                    <a:lumMod val="65000"/>
                    <a:lumOff val="35000"/>
                  </a:schemeClr>
                </a:solidFill>
                <a:effectLst/>
                <a:uLnTx/>
                <a:uFillTx/>
                <a:latin typeface="微软雅黑" panose="020B0503020204020204" charset="-122"/>
                <a:sym typeface="思源宋体" panose="02020700000000000000" pitchFamily="18" charset="-122"/>
              </a:rPr>
              <a:t>“就我记得我在学校时候的性格来说，其中对我后来发生影响的就是我有强烈的多样的兴趣，沉溺于自己感兴趣的东西，深喜了解任何复杂的问题和事物。”</a:t>
            </a:r>
            <a:endParaRPr lang="zh-CN" altLang="en-US" sz="2000" noProof="0" dirty="0">
              <a:ln>
                <a:noFill/>
              </a:ln>
              <a:solidFill>
                <a:schemeClr val="tx1">
                  <a:lumMod val="65000"/>
                  <a:lumOff val="35000"/>
                </a:schemeClr>
              </a:solidFill>
              <a:effectLst/>
              <a:uLnTx/>
              <a:uFillTx/>
              <a:latin typeface="微软雅黑" panose="020B0503020204020204" charset="-122"/>
              <a:sym typeface="+mn-ea"/>
            </a:endParaRPr>
          </a:p>
        </p:txBody>
      </p:sp>
      <p:sp>
        <p:nvSpPr>
          <p:cNvPr id="6" name="矩形 5"/>
          <p:cNvSpPr/>
          <p:nvPr>
            <p:custDataLst>
              <p:tags r:id="rId2"/>
            </p:custDataLst>
          </p:nvPr>
        </p:nvSpPr>
        <p:spPr>
          <a:xfrm>
            <a:off x="991235" y="2379980"/>
            <a:ext cx="4860000" cy="380365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20000"/>
              </a:lnSpc>
              <a:spcBef>
                <a:spcPts val="0"/>
              </a:spcBef>
              <a:spcAft>
                <a:spcPts val="1400"/>
              </a:spcAft>
              <a:buClr>
                <a:srgbClr val="F3541A"/>
              </a:buClr>
              <a:buSzPct val="100000"/>
              <a:buFont typeface="Wingdings" panose="05000000000000000000" pitchFamily="2" charset="2"/>
              <a:buChar char="l"/>
            </a:pPr>
            <a:r>
              <a:rPr lang="en-US" altLang="zh-CN" sz="2400" b="1" spc="150" dirty="0">
                <a:solidFill>
                  <a:schemeClr val="accent1">
                    <a:lumMod val="25000"/>
                  </a:schemeClr>
                </a:solidFill>
                <a:latin typeface="微软雅黑" panose="020B0503020204020204" charset="-122"/>
                <a:cs typeface="微软雅黑" panose="020B0503020204020204" charset="-122"/>
                <a:sym typeface="+mn-ea"/>
              </a:rPr>
              <a:t>—[</a:t>
            </a:r>
            <a:r>
              <a:rPr lang="zh-CN" altLang="en-US" sz="2400" b="1" spc="150" dirty="0">
                <a:solidFill>
                  <a:schemeClr val="accent1">
                    <a:lumMod val="25000"/>
                  </a:schemeClr>
                </a:solidFill>
                <a:latin typeface="微软雅黑" panose="020B0503020204020204" charset="-122"/>
                <a:cs typeface="微软雅黑" panose="020B0503020204020204" charset="-122"/>
                <a:sym typeface="+mn-ea"/>
              </a:rPr>
              <a:t>中</a:t>
            </a:r>
            <a:r>
              <a:rPr lang="en-US" altLang="zh-CN" sz="2400" b="1" spc="150" dirty="0">
                <a:solidFill>
                  <a:schemeClr val="accent1">
                    <a:lumMod val="25000"/>
                  </a:schemeClr>
                </a:solidFill>
                <a:latin typeface="微软雅黑" panose="020B0503020204020204" charset="-122"/>
                <a:cs typeface="微软雅黑" panose="020B0503020204020204" charset="-122"/>
                <a:sym typeface="+mn-ea"/>
              </a:rPr>
              <a:t>]</a:t>
            </a:r>
            <a:r>
              <a:rPr lang="zh-CN" altLang="en-US" sz="2400" b="1" spc="150" dirty="0">
                <a:solidFill>
                  <a:schemeClr val="accent1">
                    <a:lumMod val="25000"/>
                  </a:schemeClr>
                </a:solidFill>
                <a:latin typeface="微软雅黑" panose="020B0503020204020204" charset="-122"/>
                <a:cs typeface="微软雅黑" panose="020B0503020204020204" charset="-122"/>
                <a:sym typeface="+mn-ea"/>
              </a:rPr>
              <a:t>《</a:t>
            </a:r>
            <a:r>
              <a:rPr lang="zh-CN" altLang="en-US" sz="2400" b="1" noProof="0" dirty="0">
                <a:ln>
                  <a:noFill/>
                </a:ln>
                <a:solidFill>
                  <a:schemeClr val="accent1">
                    <a:lumMod val="25000"/>
                  </a:schemeClr>
                </a:solidFill>
                <a:effectLst/>
                <a:uLnTx/>
                <a:uFillTx/>
                <a:latin typeface="微软雅黑" panose="020B0503020204020204" charset="-122"/>
                <a:cs typeface="微软雅黑" panose="020B0503020204020204" charset="-122"/>
                <a:sym typeface="思源宋体" panose="02020700000000000000" pitchFamily="18" charset="-122"/>
              </a:rPr>
              <a:t>左传·襄公三十一年》</a:t>
            </a:r>
            <a:r>
              <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rPr>
              <a:t> </a:t>
            </a:r>
            <a:endPar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endParaRPr>
          </a:p>
          <a:p>
            <a:pPr marL="644525" marR="0" lvl="0" indent="-392430" algn="l" defTabSz="914400" rtl="0" fontAlgn="auto">
              <a:lnSpc>
                <a:spcPct val="150000"/>
              </a:lnSpc>
              <a:spcBef>
                <a:spcPts val="0"/>
              </a:spcBef>
              <a:spcAft>
                <a:spcPts val="0"/>
              </a:spcAft>
              <a:buClrTx/>
              <a:buSzTx/>
              <a:buFont typeface="Wingdings" panose="05000000000000000000" charset="0"/>
              <a:buChar char="p"/>
              <a:defRPr/>
            </a:pPr>
            <a:r>
              <a:rPr lang="en-US" altLang="zh-CN" sz="2000" noProof="0" dirty="0">
                <a:ln>
                  <a:noFill/>
                </a:ln>
                <a:solidFill>
                  <a:schemeClr val="tx1">
                    <a:lumMod val="65000"/>
                    <a:lumOff val="35000"/>
                  </a:schemeClr>
                </a:solidFill>
                <a:effectLst/>
                <a:uLnTx/>
                <a:uFillTx/>
                <a:latin typeface="微软雅黑" panose="020B0503020204020204" charset="-122"/>
                <a:sym typeface="思源宋体" panose="02020700000000000000" pitchFamily="18" charset="-122"/>
              </a:rPr>
              <a:t>“</a:t>
            </a:r>
            <a:r>
              <a:rPr lang="zh-CN" altLang="en-US" sz="2000" noProof="0" dirty="0">
                <a:ln>
                  <a:noFill/>
                </a:ln>
                <a:solidFill>
                  <a:schemeClr val="tx1">
                    <a:lumMod val="65000"/>
                    <a:lumOff val="35000"/>
                  </a:schemeClr>
                </a:solidFill>
                <a:effectLst/>
                <a:uLnTx/>
                <a:uFillTx/>
                <a:latin typeface="微软雅黑" panose="020B0503020204020204" charset="-122"/>
                <a:sym typeface="思源宋体" panose="02020700000000000000" pitchFamily="18" charset="-122"/>
              </a:rPr>
              <a:t>人心之不同，如其面焉。吾岂敢谓子面如吾面乎？</a:t>
            </a:r>
            <a:r>
              <a:rPr lang="en-US" altLang="zh-CN" sz="2000" noProof="0" dirty="0">
                <a:ln>
                  <a:noFill/>
                </a:ln>
                <a:solidFill>
                  <a:schemeClr val="tx1">
                    <a:lumMod val="65000"/>
                    <a:lumOff val="35000"/>
                  </a:schemeClr>
                </a:solidFill>
                <a:effectLst/>
                <a:uLnTx/>
                <a:uFillTx/>
                <a:latin typeface="微软雅黑" panose="020B0503020204020204" charset="-122"/>
                <a:sym typeface="思源宋体" panose="02020700000000000000" pitchFamily="18" charset="-122"/>
              </a:rPr>
              <a:t>”</a:t>
            </a:r>
            <a:endParaRPr lang="en-US" altLang="zh-CN" sz="2000" spc="150" noProof="0" dirty="0">
              <a:ln>
                <a:noFill/>
              </a:ln>
              <a:solidFill>
                <a:schemeClr val="tx1">
                  <a:lumMod val="65000"/>
                  <a:lumOff val="35000"/>
                </a:schemeClr>
              </a:solidFill>
              <a:effectLst/>
              <a:uLnTx/>
              <a:uFillTx/>
              <a:latin typeface="微软雅黑" panose="020B0503020204020204" charset="-122"/>
              <a:ea typeface="汉仪旗黑-55简" panose="00020600040101010101" charset="-122"/>
              <a:sym typeface="思源宋体" panose="02020700000000000000" pitchFamily="18" charset="-122"/>
            </a:endParaRPr>
          </a:p>
        </p:txBody>
      </p:sp>
      <p:cxnSp>
        <p:nvCxnSpPr>
          <p:cNvPr id="12" name="直接连接符 11"/>
          <p:cNvCxnSpPr/>
          <p:nvPr>
            <p:custDataLst>
              <p:tags r:id="rId3"/>
            </p:custDataLst>
          </p:nvPr>
        </p:nvCxnSpPr>
        <p:spPr>
          <a:xfrm>
            <a:off x="6113490" y="3017195"/>
            <a:ext cx="0" cy="2317898"/>
          </a:xfrm>
          <a:prstGeom prst="line">
            <a:avLst/>
          </a:prstGeom>
          <a:ln w="12700">
            <a:solidFill>
              <a:sysClr val="window" lastClr="FFFFFF">
                <a:lumMod val="85000"/>
              </a:sysClr>
            </a:solidFill>
            <a:prstDash val="dashDot"/>
          </a:ln>
        </p:spPr>
        <p:style>
          <a:lnRef idx="1">
            <a:srgbClr val="F0C66F"/>
          </a:lnRef>
          <a:fillRef idx="0">
            <a:srgbClr val="F0C66F"/>
          </a:fillRef>
          <a:effectRef idx="0">
            <a:srgbClr val="F0C66F"/>
          </a:effectRef>
          <a:fontRef idx="minor">
            <a:sysClr val="windowText" lastClr="000000"/>
          </a:fontRef>
        </p:style>
      </p:cxn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4" name="矩形 11"/>
          <p:cNvSpPr/>
          <p:nvPr>
            <p:custDataLst>
              <p:tags r:id="rId5"/>
            </p:custDataLst>
          </p:nvPr>
        </p:nvSpPr>
        <p:spPr>
          <a:xfrm>
            <a:off x="449580" y="617220"/>
            <a:ext cx="11412220" cy="5821680"/>
          </a:xfrm>
          <a:prstGeom prst="rect">
            <a:avLst/>
          </a:prstGeom>
          <a:noFill/>
          <a:ln w="1270">
            <a:solidFill>
              <a:srgbClr val="40A28A"/>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矩形 4"/>
          <p:cNvSpPr/>
          <p:nvPr>
            <p:custDataLst>
              <p:tags r:id="rId6"/>
            </p:custDataLst>
          </p:nvPr>
        </p:nvSpPr>
        <p:spPr>
          <a:xfrm>
            <a:off x="351155" y="518160"/>
            <a:ext cx="11412220" cy="5821680"/>
          </a:xfrm>
          <a:prstGeom prst="rect">
            <a:avLst/>
          </a:prstGeom>
          <a:noFill/>
          <a:ln w="1270">
            <a:solidFill>
              <a:srgbClr val="40A28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 name="矩形 9"/>
          <p:cNvSpPr/>
          <p:nvPr>
            <p:custDataLst>
              <p:tags r:id="rId7"/>
            </p:custDataLst>
          </p:nvPr>
        </p:nvSpPr>
        <p:spPr>
          <a:xfrm>
            <a:off x="252095" y="419100"/>
            <a:ext cx="11412220" cy="5821680"/>
          </a:xfrm>
          <a:prstGeom prst="rect">
            <a:avLst/>
          </a:prstGeom>
          <a:noFill/>
          <a:ln w="1270">
            <a:solidFill>
              <a:srgbClr val="40A28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rgbClr val="FFFFFF"/>
              </a:solidFill>
              <a:latin typeface="微软雅黑" panose="020B0503020204020204" charset="-122"/>
              <a:ea typeface="微软雅黑" panose="020B0503020204020204" charset="-122"/>
            </a:endParaRPr>
          </a:p>
        </p:txBody>
      </p:sp>
      <p:grpSp>
        <p:nvGrpSpPr>
          <p:cNvPr id="30" name="组合 29"/>
          <p:cNvGrpSpPr>
            <a:grpSpLocks noChangeAspect="1"/>
          </p:cNvGrpSpPr>
          <p:nvPr>
            <p:custDataLst>
              <p:tags r:id="rId8"/>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9"/>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0A2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2" name="任意多边形: 形状 18"/>
            <p:cNvSpPr>
              <a:spLocks noChangeAspect="1"/>
            </p:cNvSpPr>
            <p:nvPr>
              <p:custDataLst>
                <p:tags r:id="rId10"/>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0A2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33" name="组合 32"/>
          <p:cNvGrpSpPr>
            <a:grpSpLocks noChangeAspect="1"/>
          </p:cNvGrpSpPr>
          <p:nvPr>
            <p:custDataLst>
              <p:tags r:id="rId11"/>
            </p:custDataLst>
          </p:nvPr>
        </p:nvGrpSpPr>
        <p:grpSpPr>
          <a:xfrm>
            <a:off x="10511790" y="5229860"/>
            <a:ext cx="923290" cy="805180"/>
            <a:chOff x="3213087" y="1347855"/>
            <a:chExt cx="723913" cy="631688"/>
          </a:xfrm>
          <a:solidFill>
            <a:schemeClr val="accent1">
              <a:alpha val="20000"/>
            </a:schemeClr>
          </a:solidFill>
        </p:grpSpPr>
        <p:sp>
          <p:nvSpPr>
            <p:cNvPr id="34" name="任意多边形: 形状 21"/>
            <p:cNvSpPr>
              <a:spLocks noChangeAspect="1"/>
            </p:cNvSpPr>
            <p:nvPr>
              <p:custDataLst>
                <p:tags r:id="rId12"/>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0A2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5" name="任意多边形: 形状 22"/>
            <p:cNvSpPr>
              <a:spLocks noChangeAspect="1"/>
            </p:cNvSpPr>
            <p:nvPr>
              <p:custDataLst>
                <p:tags r:id="rId13"/>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0A2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latin typeface="微软雅黑" panose="020B0503020204020204" charset="-122"/>
                <a:ea typeface="微软雅黑" panose="020B0503020204020204" charset="-122"/>
              </a:endParaRPr>
            </a:p>
          </p:txBody>
        </p:sp>
      </p:grpSp>
      <p:cxnSp>
        <p:nvCxnSpPr>
          <p:cNvPr id="36" name="直接连接符 35"/>
          <p:cNvCxnSpPr/>
          <p:nvPr>
            <p:custDataLst>
              <p:tags r:id="rId14"/>
            </p:custDataLst>
          </p:nvPr>
        </p:nvCxnSpPr>
        <p:spPr>
          <a:xfrm>
            <a:off x="2247932" y="2503060"/>
            <a:ext cx="7543800" cy="0"/>
          </a:xfrm>
          <a:prstGeom prst="line">
            <a:avLst/>
          </a:prstGeom>
          <a:ln w="1270">
            <a:solidFill>
              <a:srgbClr val="BFBFBF"/>
            </a:solidFill>
            <a:prstDash val="dash"/>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5"/>
            </p:custDataLst>
          </p:nvPr>
        </p:nvSpPr>
        <p:spPr>
          <a:xfrm>
            <a:off x="1981200" y="1495331"/>
            <a:ext cx="8077264" cy="702944"/>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60" dirty="0">
                <a:solidFill>
                  <a:srgbClr val="307A67"/>
                </a:solidFill>
                <a:latin typeface="微软雅黑" panose="020B0503020204020204" charset="-122"/>
                <a:ea typeface="微软雅黑" panose="020B0503020204020204" charset="-122"/>
                <a:sym typeface="思源宋体" panose="02020700000000000000" pitchFamily="18" charset="-122"/>
              </a:rPr>
              <a:t>案例分析</a:t>
            </a:r>
            <a:endParaRPr lang="zh-CN" altLang="en-US" sz="4000" b="1" spc="160" dirty="0">
              <a:solidFill>
                <a:srgbClr val="307A67"/>
              </a:solidFill>
              <a:latin typeface="微软雅黑" panose="020B0503020204020204" charset="-122"/>
              <a:ea typeface="微软雅黑" panose="020B0503020204020204" charset="-122"/>
              <a:sym typeface="思源宋体" panose="02020700000000000000" pitchFamily="18" charset="-122"/>
            </a:endParaRPr>
          </a:p>
        </p:txBody>
      </p:sp>
      <p:sp>
        <p:nvSpPr>
          <p:cNvPr id="11" name="Title 6"/>
          <p:cNvSpPr txBox="1"/>
          <p:nvPr>
            <p:custDataLst>
              <p:tags r:id="rId16"/>
            </p:custDataLst>
          </p:nvPr>
        </p:nvSpPr>
        <p:spPr>
          <a:xfrm>
            <a:off x="1981200" y="2802349"/>
            <a:ext cx="8077264" cy="25603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sym typeface="思源宋体" panose="02020700000000000000" pitchFamily="18" charset="-122"/>
              </a:rPr>
              <a:t>小明,女,小学三年级,班级中等生,性格耿直,脾气倔强,有些以自我为中心。虽说是一个女孩子,可她的个性却一点不像女孩子,顽皮、好动,喜欢接老师的话,而且总在当面或背地给同学或老师起绰号。她不像有些同学基础扎实,但也不像一些同学对学习不感兴趣。她想学却不勤奋,有目标但缺乏毅力。</a:t>
            </a:r>
            <a:endParaRPr lang="zh-CN" altLang="en-US" sz="2000" u="none" strike="noStrike" spc="100" baseline="0" dirty="0">
              <a:ln w="3175">
                <a:noFill/>
                <a:prstDash val="dash"/>
              </a:ln>
              <a:solidFill>
                <a:srgbClr val="404040"/>
              </a:solidFill>
              <a:uLnTx/>
              <a:uFillTx/>
              <a:latin typeface="微软雅黑" panose="020B0503020204020204" charset="-122"/>
              <a:ea typeface="微软雅黑" panose="020B0503020204020204" charset="-122"/>
              <a:cs typeface="微软雅黑" panose="020B0503020204020204" charset="-122"/>
              <a:sym typeface="思源宋体" panose="02020700000000000000" pitchFamily="18"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思考：分析小明出现上述现象的原因，作为其教师应怎么做？</a:t>
            </a:r>
            <a:endParaRPr lang="zh-CN" altLang="en-US" sz="20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个性的概述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656205"/>
            <a:ext cx="40170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理解个性的概念，掌握个性的基本特征。</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理解、掌握个性的心理结构。</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观察了解小学生感兴趣的课外活动。</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2179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316_1*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3"/>
  <p:tag name="KSO_WM_UNIT_DEC_AREA_ID" val="15d798db52f34da99c4691e5f60fb264"/>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575d5d66b0c49138f6bfcdd49730ca8"/>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316_1*b*1"/>
  <p:tag name="KSO_WM_TEMPLATE_CATEGORY" val="custom"/>
  <p:tag name="KSO_WM_TEMPLATE_INDEX" val="20204316"/>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431f781c92034a4088ba17d442024a32"/>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0d62d43be83f408eb619e55a926ee2c5"/>
  <p:tag name="KSO_WM_UNIT_TEXT_FILL_FORE_SCHEMECOLOR_INDEX_BRIGHTNESS" val="0.35"/>
  <p:tag name="KSO_WM_UNIT_TEXT_FILL_FORE_SCHEMECOLOR_INDEX" val="13"/>
  <p:tag name="KSO_WM_UNIT_TEXT_FILL_TYPE" val="1"/>
  <p:tag name="KSO_WM_TEMPLATE_ASSEMBLE_XID" val="5f978bb5e01a7e847d6e4d18"/>
  <p:tag name="KSO_WM_TEMPLATE_ASSEMBLE_GROUPID" val="5f8960cea61ec3b5528498b2"/>
</p:tagLst>
</file>

<file path=ppt/tags/tag10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1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1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1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1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5.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08_1*f*2"/>
  <p:tag name="KSO_WM_TEMPLATE_CATEGORY" val="diagram"/>
  <p:tag name="KSO_WM_TEMPLATE_INDEX" val="2020510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08_1*f*1"/>
  <p:tag name="KSO_WM_TEMPLATE_CATEGORY" val="diagram"/>
  <p:tag name="KSO_WM_TEMPLATE_INDEX" val="2020510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8_1*i*3"/>
  <p:tag name="KSO_WM_TEMPLATE_CATEGORY" val="diagram"/>
  <p:tag name="KSO_WM_TEMPLATE_INDEX" val="20205108"/>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316_2*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4"/>
  <p:tag name="KSO_WM_UNIT_DEC_AREA_ID" val="cc6eb6ff95f8413f81c71df01de4877d"/>
  <p:tag name="KSO_WM_UNIT_DECORATE_INFO" val=""/>
  <p:tag name="KSO_WM_UNIT_SM_LIMIT_TYPE" val=""/>
  <p:tag name="KSO_WM_CHIP_FILLAREA_FILL_RULE" val="{&quot;fill_align&quot;:&quot;rm&quot;,&quot;fill_effect&quot;:[],&quot;fill_mode&quot;:&quot;adaptive&quot;,&quot;sacle_strategy&quot;:&quot;stretch&quot;}"/>
  <p:tag name="KSO_WM_ASSEMBLE_CHIP_INDEX" val="2253730550b1489b983173c1e124413f"/>
</p:tagLst>
</file>

<file path=ppt/tags/tag150.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 name="KSO_WM_SLIDE_BACKGROUND_TYPE" val="general"/>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 name="KSO_WM_SLIDE_BACKGROUND_TYPE" val="gener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028_1*i*1"/>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597b382ae9ee4c8891a2fa23d7a316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028_1*i*2"/>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f97cdf7b8b4e46a7bfbfd771fe5754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028_1*i*3"/>
  <p:tag name="KSO_WM_TEMPLATE_CATEGORY" val="diagram"/>
  <p:tag name="KSO_WM_TEMPLATE_INDEX" val="20209028"/>
  <p:tag name="KSO_WM_UNIT_LAYERLEVEL" val="1"/>
  <p:tag name="KSO_WM_TAG_VERSION" val="1.0"/>
  <p:tag name="KSO_WM_BEAUTIFY_FLAG" val="#wm#"/>
  <p:tag name="KSO_WM_UNIT_BLOCK" val="0"/>
  <p:tag name="KSO_WM_UNIT_SM_LIMIT_TYPE" val="1"/>
  <p:tag name="KSO_WM_UNIT_DEC_AREA_ID" val="89283480f9e64afaa42da716c97a02b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d9ea781ee359a788b1dff"/>
  <p:tag name="KSO_WM_CHIP_XID" val="5efd9ea781ee359a788b1e00"/>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44"/>
  <p:tag name="KSO_WM_TEMPLATE_ASSEMBLE_XID" val="60656e884054ed1e2fb7faec"/>
  <p:tag name="KSO_WM_TEMPLATE_ASSEMBLE_GROUPID" val="60656e884054ed1e2fb7faec"/>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028_1*i*4"/>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4ba5ea3486464446b5d7878ceb4a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028_1*i*5"/>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9028_1*i*6"/>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884054ed1e2fb7faec"/>
  <p:tag name="KSO_WM_TEMPLATE_ASSEMBLE_GROUPID" val="60656e884054ed1e2fb7faec"/>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9028_1*i*7"/>
  <p:tag name="KSO_WM_TEMPLATE_CATEGORY" val="diagram"/>
  <p:tag name="KSO_WM_TEMPLATE_INDEX" val="20209028"/>
  <p:tag name="KSO_WM_UNIT_LAYERLEVEL" val="1"/>
  <p:tag name="KSO_WM_TAG_VERSION" val="1.0"/>
  <p:tag name="KSO_WM_BEAUTIFY_FLAG" val="#wm#"/>
  <p:tag name="KSO_WM_UNIT_BLOCK" val="0"/>
  <p:tag name="KSO_WM_UNIT_SM_LIMIT_TYPE" val="2"/>
  <p:tag name="KSO_WM_UNIT_DEC_AREA_ID" val="96fce08095504b739f50c3127ecec35a"/>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fd9ea781ee359a788b1dff"/>
  <p:tag name="KSO_WM_CHIP_XID" val="5efd9ea781ee359a788b1e00"/>
  <p:tag name="KSO_WM_TEMPLATE_ASSEMBLE_XID" val="60656e884054ed1e2fb7faec"/>
  <p:tag name="KSO_WM_TEMPLATE_ASSEMBLE_GROUPID" val="60656e884054ed1e2fb7faec"/>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923a79014796458e9e07bc74d6d6a540"/>
  <p:tag name="KSO_WM_UNIT_DECORATE_INFO" val=""/>
  <p:tag name="KSO_WM_UNIT_SM_LIMIT_TYPE" val=""/>
  <p:tag name="KSO_WM_CHIP_FILLAREA_FILL_RULE" val="{&quot;fill_align&quot;:&quot;cm&quot;,&quot;fill_effect&quot;:[],&quot;fill_mode&quot;:&quot;full&quot;,&quot;sacle_strategy&quot;:&quot;stretch&quot;}"/>
  <p:tag name="KSO_WM_ASSEMBLE_CHIP_INDEX" val="339ebb5a350d49d8a5bc893105c89463"/>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9028_1*i*8"/>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9028_1*i*9"/>
  <p:tag name="KSO_WM_TEMPLATE_CATEGORY" val="diagram"/>
  <p:tag name="KSO_WM_TEMPLATE_INDEX" val="20209028"/>
  <p:tag name="KSO_WM_UNIT_LAYERLEVEL" val="1"/>
  <p:tag name="KSO_WM_TAG_VERSION" val="1.0"/>
  <p:tag name="KSO_WM_BEAUTIFY_FLAG" val="#wm#"/>
  <p:tag name="KSO_WM_UNIT_SM_LIMIT_TYPE" val="2"/>
  <p:tag name="KSO_WM_CHIP_GROUPID" val="5efd9ea781ee359a788b1dff"/>
  <p:tag name="KSO_WM_CHIP_XID" val="5efd9ea781ee359a788b1e0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
  <p:tag name="KSO_WM_TEMPLATE_ASSEMBLE_XID" val="60656e884054ed1e2fb7faec"/>
  <p:tag name="KSO_WM_TEMPLATE_ASSEMBLE_GROUPID" val="60656e884054ed1e2fb7faec"/>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9028_1*i*10"/>
  <p:tag name="KSO_WM_TEMPLATE_CATEGORY" val="diagram"/>
  <p:tag name="KSO_WM_TEMPLATE_INDEX" val="20209028"/>
  <p:tag name="KSO_WM_UNIT_LAYERLEVEL" val="1"/>
  <p:tag name="KSO_WM_TAG_VERSION" val="1.0"/>
  <p:tag name="KSO_WM_BEAUTIFY_FLAG" val="#wm#"/>
  <p:tag name="KSO_WM_UNIT_BLOCK" val="0"/>
  <p:tag name="KSO_WM_UNIT_SM_LIMIT_TYPE" val="0"/>
  <p:tag name="KSO_WM_UNIT_DEC_AREA_ID" val="a5afc18e93b046b7a5e21a24f4b14aa0"/>
  <p:tag name="KSO_WM_UNIT_DECORATE_INFO" val="{&quot;DecorateInfoH&quot;:{&quot;IsAbs&quot;:true},&quot;DecorateInfoW&quot;:{&quot;IsAbs&quot;:true},&quot;DecorateInfoX&quot;:{&quot;IsAbs&quot;:true,&quot;Pos&quot;:1},&quot;DecorateInfoY&quot;:{&quot;IsAbs&quot;:true,&quot;Pos&quot;:1},&quot;ReferentInfo&quot;:{&quot;Id&quot;:&quot;2310885a3447419cad22d92fbd8299d2&quot;,&quot;X&quot;:{&quot;Pos&quot;:1},&quot;Y&quot;:{&quot;Pos&quot;:2}},&quot;whChangeMode&quot;:0}"/>
  <p:tag name="KSO_WM_CHIP_GROUPID" val="5efd9ea781ee359a788b1dff"/>
  <p:tag name="KSO_WM_CHIP_XID" val="5efd9ea781ee359a788b1e00"/>
  <p:tag name="KSO_WM_UNIT_LINE_FORE_SCHEMECOLOR_INDEX_BRIGHTNESS" val="-0.25"/>
  <p:tag name="KSO_WM_UNIT_LINE_FORE_SCHEMECOLOR_INDEX" val="14"/>
  <p:tag name="KSO_WM_UNIT_LINE_FILL_TYPE" val="2"/>
  <p:tag name="KSO_WM_TEMPLATE_ASSEMBLE_XID" val="60656e884054ed1e2fb7faec"/>
  <p:tag name="KSO_WM_TEMPLATE_ASSEMBLE_GROUPID" val="60656e884054ed1e2fb7faec"/>
</p:tagLst>
</file>

<file path=ppt/tags/tag163.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9028_1*a*1"/>
  <p:tag name="KSO_WM_TEMPLATE_CATEGORY" val="diagram"/>
  <p:tag name="KSO_WM_TEMPLATE_INDEX" val="2020902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2310885a3447419cad22d92fbd8299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566cdac475490fa4dce2ba2e6381f5"/>
  <p:tag name="KSO_WM_UNIT_SUPPORT_BIG_FONT" val="1"/>
  <p:tag name="KSO_WM_UNIT_TEXT_FILL_FORE_SCHEMECOLOR_INDEX_BRIGHTNESS" val="0"/>
  <p:tag name="KSO_WM_UNIT_TEXT_FILL_FORE_SCHEMECOLOR_INDEX" val="13"/>
  <p:tag name="KSO_WM_UNIT_TEXT_FILL_TYPE" val="1"/>
  <p:tag name="KSO_WM_TEMPLATE_ASSEMBLE_XID" val="60656e884054ed1e2fb7faec"/>
  <p:tag name="KSO_WM_TEMPLATE_ASSEMBLE_GROUPID" val="60656e884054ed1e2fb7faec"/>
</p:tagLst>
</file>

<file path=ppt/tags/tag1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028_1*f*1"/>
  <p:tag name="KSO_WM_TEMPLATE_CATEGORY" val="diagram"/>
  <p:tag name="KSO_WM_TEMPLATE_INDEX" val="20209028"/>
  <p:tag name="KSO_WM_UNIT_LAYERLEVEL" val="1"/>
  <p:tag name="KSO_WM_TAG_VERSION" val="1.0"/>
  <p:tag name="KSO_WM_BEAUTIFY_FLAG" val="#wm#"/>
  <p:tag name="KSO_WM_UNIT_DEFAULT_FONT" val="14;20;2"/>
  <p:tag name="KSO_WM_UNIT_BLOCK" val="0"/>
  <p:tag name="KSO_WM_UNIT_VALUE" val="155"/>
  <p:tag name="KSO_WM_UNIT_SHOW_EDIT_AREA_INDICATION" val="1"/>
  <p:tag name="KSO_WM_CHIP_GROUPID" val="5e6b05596848fb12bee65ac8"/>
  <p:tag name="KSO_WM_CHIP_XID" val="5e6b05596848fb12bee65aca"/>
  <p:tag name="KSO_WM_UNIT_DEC_AREA_ID" val="e1f701cd4b3f4f4ebbd92e0c7a02b7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cba731373ac44410b77fbaa89d95202d"/>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884054ed1e2fb7faec"/>
  <p:tag name="KSO_WM_TEMPLATE_ASSEMBLE_GROUPID" val="60656e884054ed1e2fb7faec"/>
</p:tagLst>
</file>

<file path=ppt/tags/tag165.xml><?xml version="1.0" encoding="utf-8"?>
<p:tagLst xmlns:p="http://schemas.openxmlformats.org/presentationml/2006/main">
  <p:tag name="KSO_WM_BEAUTIFY_FLAG" val="#wm#"/>
  <p:tag name="KSO_WM_TEMPLATE_CATEGORY" val="diagram"/>
  <p:tag name="KSO_WM_TEMPLATE_INDEX" val="20209028"/>
  <p:tag name="KSO_WM_SLIDE_LAYOUT_INFO" val="{&quot;backgroundInfo&quot;:[{&quot;bottom&quot;:0,&quot;bottomAbs&quot;:false,&quot;left&quot;:0,&quot;leftAbs&quot;:false,&quot;right&quot;:0,&quot;rightAbs&quot;:false,&quot;top&quot;:0,&quot;topAbs&quot;:false,&quot;type&quot;:&quot;general&quot;}],&quot;id&quot;:&quot;2021-04-01T15:04:58&quot;,&quot;maxSize&quot;:{&quot;size1&quot;:39.529142688821864},&quot;minSize&quot;:{&quot;size1&quot;:30.629142688821865},&quot;normalSize&quot;:{&quot;size1&quot;:32.095809355488534},&quot;subLayout&quot;:[{&quot;id&quot;:&quot;2021-04-01T15:04:58&quot;,&quot;margin&quot;:{&quot;bottom&quot;:0,&quot;left&quot;:5.5029997825622559,&quot;right&quot;:5.9270000457763672,&quot;top&quot;:3.809999942779541},&quot;type&quot;:0},{&quot;id&quot;:&quot;2021-04-01T15:04:58&quot;,&quot;margin&quot;:{&quot;bottom&quot;:3.3870000839233398,&quot;left&quot;:5.5029997825622559,&quot;right&quot;:5.9270000457763672,&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f82e8f081cf7470ea5c2568bdc877b2b&quot;,&quot;fill_align&quot;:&quot;lm&quot;,&quot;chip_types&quot;:[&quot;header&quot;]},{&quot;text_align&quot;:&quot;lm&quot;,&quot;text_direction&quot;:&quot;horizontal&quot;,&quot;support_features&quot;:[&quot;collage&quot;,&quot;carousel&quot;],&quot;support_big_font&quot;:true,&quot;fill_id&quot;:&quot;82e4272de7e64849bcefb55c71fcddb0&quot;,&quot;fill_align&quot;:&quot;lm&quot;,&quot;chip_types&quot;:[&quot;text&quot;,&quot;picture&quot;]}]]"/>
  <p:tag name="KSO_WM_SLIDE_ID" val="diagram2020902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4*473"/>
  <p:tag name="KSO_WM_SLIDE_POSITION" val="19*33"/>
  <p:tag name="KSO_WM_TAG_VERSION" val="1.0"/>
  <p:tag name="KSO_WM_SLIDE_LAYOUT" val="a_f"/>
  <p:tag name="KSO_WM_SLIDE_LAYOUT_CNT" val="1_1"/>
  <p:tag name="KSO_WM_CHIP_XID" val="5efd9ea781ee359a788b1e00"/>
  <p:tag name="KSO_WM_CHIP_DECFILLPROP" val="[]"/>
  <p:tag name="KSO_WM_SLIDE_BACKGROUND" val="[&quot;general&quot;]"/>
  <p:tag name="KSO_WM_CHIP_GROUPID" val="5efd9ea781ee359a788b1dff"/>
  <p:tag name="KSO_WM_SLIDE_BK_DARK_LIGHT" val="2"/>
  <p:tag name="KSO_WM_SLIDE_BACKGROUND_TYPE" val="general"/>
  <p:tag name="KSO_WM_SLIDE_SUPPORT_FEATURE_TYPE" val="0"/>
  <p:tag name="KSO_WM_TEMPLATE_ASSEMBLE_XID" val="60656e884054ed1e2fb7faec"/>
  <p:tag name="KSO_WM_TEMPLATE_ASSEMBLE_GROUPID" val="60656e884054ed1e2fb7faec"/>
</p:tagLst>
</file>

<file path=ppt/tags/tag166.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6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17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4.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75.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176.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77.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316_1*a*1"/>
  <p:tag name="KSO_WM_TEMPLATE_CATEGORY" val="custom"/>
  <p:tag name="KSO_WM_TEMPLATE_INDEX" val="20204316"/>
  <p:tag name="KSO_WM_UNIT_LAYERLEVEL" val="1"/>
  <p:tag name="KSO_WM_TAG_VERSION" val="1.0"/>
  <p:tag name="KSO_WM_BEAUTIFY_FLAG" val="#wm#"/>
  <p:tag name="KSO_WM_UNIT_ISCONTENTSTITLE" val="0"/>
  <p:tag name="KSO_WM_UNIT_NOCLEAR" val="0"/>
  <p:tag name="KSO_WM_UNIT_VALUE" val="18"/>
  <p:tag name="KSO_WM_UNIT_TYPE" val="a"/>
  <p:tag name="KSO_WM_UNIT_INDEX" val="1"/>
  <p:tag name="KSO_WM_UNIT_ISNUMDGMTITLE" val="0"/>
  <p:tag name="KSO_WM_UNIT_PRESET_TEXT" val="新媒体运营月度计划"/>
  <p:tag name="KSO_WM_UNIT_BLOCK" val="0"/>
  <p:tag name="KSO_WM_UNIT_DEC_AREA_ID" val="760ddbf046b54b93b5616579b3cc82df"/>
  <p:tag name="KSO_WM_UNIT_DEFAULT_FONT" val="24;60;4"/>
  <p:tag name="KSO_WM_CHIP_GROUPID" val="5f2a1c7c45e1f15ec24fe41c"/>
  <p:tag name="KSO_WM_CHIP_XID" val="5f2a1c7c45e1f15ec24fe41d"/>
  <p:tag name="KSO_WM_CHIP_FILLAREA_FILL_RULE" val="{&quot;fill_align&quot;:&quot;cm&quot;,&quot;fill_mode&quot;:&quot;adaptive&quot;,&quot;sacle_strategy&quot;:&quot;smart&quot;}"/>
  <p:tag name="KSO_WM_ASSEMBLE_CHIP_INDEX" val="8ad1a5d22a474bb2afea37dfcb7c7d00"/>
  <p:tag name="KSO_WM_UNIT_TEXT_FILL_FORE_SCHEMECOLOR_INDEX_BRIGHTNESS" val="0.15"/>
  <p:tag name="KSO_WM_UNIT_TEXT_FILL_FORE_SCHEMECOLOR_INDEX" val="13"/>
  <p:tag name="KSO_WM_UNIT_TEXT_FILL_TYPE" val="1"/>
  <p:tag name="KSO_WM_TEMPLATE_ASSEMBLE_XID" val="5f978bb5e01a7e847d6e4d25"/>
  <p:tag name="KSO_WM_TEMPLATE_ASSEMBLE_GROUPID" val="5f8960cea61ec3b5528498b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20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204.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c025006affcd4dfd896cbca0f269532b"/>
  <p:tag name="KSO_WM_UNIT_DECORATE_INFO" val=""/>
  <p:tag name="KSO_WM_UNIT_SM_LIMIT_TYPE" val=""/>
  <p:tag name="KSO_WM_CHIP_FILLAREA_FILL_RULE" val="{&quot;fill_align&quot;:&quot;cm&quot;,&quot;fill_effect&quot;:[],&quot;fill_mode&quot;:&quot;full&quot;,&quot;sacle_strategy&quot;:&quot;stretch&quot;}"/>
  <p:tag name="KSO_WM_ASSEMBLE_CHIP_INDEX" val="e4b9d7e04de64626a102a8ec61c6ce8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eee1630a0ac546f398691db9f5ba6003"/>
  <p:tag name="KSO_WM_UNIT_DECORATE_INFO" val=""/>
  <p:tag name="KSO_WM_UNIT_SM_LIMIT_TYPE" val=""/>
  <p:tag name="KSO_WM_CHIP_FILLAREA_FILL_RULE" val="{&quot;fill_align&quot;:&quot;cm&quot;,&quot;fill_effect&quot;:[],&quot;fill_mode&quot;:&quot;full&quot;,&quot;sacle_strategy&quot;:&quot;stretch&quot;}"/>
  <p:tag name="KSO_WM_ASSEMBLE_CHIP_INDEX" val="d798597488984f4facb1af300ba8e902"/>
  <p:tag name="KSO_WM_SLIDE_BACKGROUND_TYPE" val="topBotto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3594739a968f4898bf73c27ac01262d5"/>
  <p:tag name="KSO_WM_UNIT_DECORATE_INFO" val=""/>
  <p:tag name="KSO_WM_UNIT_SM_LIMIT_TYPE" val=""/>
  <p:tag name="KSO_WM_CHIP_FILLAREA_FILL_RULE" val="{&quot;fill_align&quot;:&quot;cm&quot;,&quot;fill_effect&quot;:[],&quot;fill_mode&quot;:&quot;full&quot;,&quot;sacle_strategy&quot;:&quot;stretch&quot;}"/>
  <p:tag name="KSO_WM_ASSEMBLE_CHIP_INDEX" val="a10a3b3aaa1546b69dd923c52574075a"/>
  <p:tag name="KSO_WM_SLIDE_BACKGROUND_TYPE" val="topBotto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593_1*i*2"/>
  <p:tag name="KSO_WM_TEMPLATE_CATEGORY" val="diagram"/>
  <p:tag name="KSO_WM_TEMPLATE_INDEX" val="20216593"/>
  <p:tag name="KSO_WM_UNIT_LAYERLEVEL" val="1"/>
  <p:tag name="KSO_WM_TAG_VERSION" val="1.0"/>
  <p:tag name="KSO_WM_BEAUTIFY_FLAG" val="#wm#"/>
  <p:tag name="KSO_WM_UNIT_TYPE" val="i"/>
  <p:tag name="KSO_WM_UNIT_INDEX" val="2"/>
  <p:tag name="KSO_WM_UNIT_BLOCK" val="0"/>
  <p:tag name="KSO_WM_UNIT_SM_LIMIT_TYPE" val="0"/>
  <p:tag name="KSO_WM_UNIT_DEC_AREA_ID" val="87f4daebd5c24953ac908bc99e271e74"/>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310beb9c36e2348c3ef65e"/>
  <p:tag name="KSO_WM_CHIP_XID" val="5f9685012e2515c61d3a397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900"/>
  <p:tag name="KSO_WM_TEMPLATE_ASSEMBLE_XID" val="60656f954054ed1e2fb80cf6"/>
  <p:tag name="KSO_WM_TEMPLATE_ASSEMBLE_GROUPID" val="60656f954054ed1e2fb80cf6"/>
</p:tagLst>
</file>

<file path=ppt/tags/tag209.xml><?xml version="1.0" encoding="utf-8"?>
<p:tagLst xmlns:p="http://schemas.openxmlformats.org/presentationml/2006/main">
  <p:tag name="KSO_WM_UNIT_VALUE" val="1184*1142"/>
  <p:tag name="KSO_WM_UNIT_HIGHLIGHT" val="0"/>
  <p:tag name="KSO_WM_UNIT_COMPATIBLE" val="0"/>
  <p:tag name="KSO_WM_UNIT_DIAGRAM_ISNUMVISUAL" val="0"/>
  <p:tag name="KSO_WM_UNIT_DIAGRAM_ISREFERUNIT" val="0"/>
  <p:tag name="KSO_WM_UNIT_TYPE" val="d"/>
  <p:tag name="KSO_WM_UNIT_INDEX" val="1"/>
  <p:tag name="KSO_WM_UNIT_ID" val="diagram20216593_1*d*1"/>
  <p:tag name="KSO_WM_TEMPLATE_CATEGORY" val="diagram"/>
  <p:tag name="KSO_WM_TEMPLATE_INDEX" val="20216593"/>
  <p:tag name="KSO_WM_UNIT_LAYERLEVEL" val="1"/>
  <p:tag name="KSO_WM_TAG_VERSION" val="1.0"/>
  <p:tag name="KSO_WM_BEAUTIFY_FLAG" val="#wm#"/>
  <p:tag name="KSO_WM_CHIP_GROUPID" val="5e7310da9a230a26b9e88a19"/>
  <p:tag name="KSO_WM_CHIP_XID" val="5e7310da9a230a26b9e88a1a"/>
  <p:tag name="KSO_WM_UNIT_DEC_AREA_ID" val="f9ce588568b44555924c4fc0f257d0b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e8c1277ad4a4c369d83132dcd1ebadd"/>
  <p:tag name="KSO_WM_UNIT_SUPPORT_UNIT_TYPE" val="[&quot;d&quot;]"/>
  <p:tag name="KSO_WM_TEMPLATE_ASSEMBLE_XID" val="60656f954054ed1e2fb80cf6"/>
  <p:tag name="KSO_WM_TEMPLATE_ASSEMBLE_GROUPID" val="60656f954054ed1e2fb80cf6"/>
  <p:tag name="REFSHAPE" val="140721690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21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16593_1*a*1"/>
  <p:tag name="KSO_WM_TEMPLATE_CATEGORY" val="diagram"/>
  <p:tag name="KSO_WM_TEMPLATE_INDEX" val="20216593"/>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8ea4d5d0e70d4a26aaa18f76be2544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054e5edfbd44809a57e4b10b31bcfaa"/>
  <p:tag name="KSO_WM_UNIT_SUPPORT_BIG_FONT" val="1"/>
  <p:tag name="KSO_WM_UNIT_TEXT_FILL_FORE_SCHEMECOLOR_INDEX_BRIGHTNESS" val="0"/>
  <p:tag name="KSO_WM_UNIT_TEXT_FILL_FORE_SCHEMECOLOR_INDEX" val="13"/>
  <p:tag name="KSO_WM_UNIT_TEXT_FILL_TYPE" val="1"/>
  <p:tag name="KSO_WM_TEMPLATE_ASSEMBLE_XID" val="60656f954054ed1e2fb80cf6"/>
  <p:tag name="KSO_WM_TEMPLATE_ASSEMBLE_GROUPID" val="60656f954054ed1e2fb80cf6"/>
</p:tagLst>
</file>

<file path=ppt/tags/tag2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6593_1*f*1"/>
  <p:tag name="KSO_WM_TEMPLATE_CATEGORY" val="diagram"/>
  <p:tag name="KSO_WM_TEMPLATE_INDEX" val="20216593"/>
  <p:tag name="KSO_WM_UNIT_LAYERLEVEL" val="1"/>
  <p:tag name="KSO_WM_TAG_VERSION" val="1.0"/>
  <p:tag name="KSO_WM_BEAUTIFY_FLAG" val="#wm#"/>
  <p:tag name="KSO_WM_UNIT_DEFAULT_FONT" val="14;20;2"/>
  <p:tag name="KSO_WM_UNIT_BLOCK" val="0"/>
  <p:tag name="KSO_WM_UNIT_VALUE" val="105"/>
  <p:tag name="KSO_WM_UNIT_SHOW_EDIT_AREA_INDICATION" val="1"/>
  <p:tag name="KSO_WM_CHIP_GROUPID" val="5e6b05596848fb12bee65ac8"/>
  <p:tag name="KSO_WM_CHIP_XID" val="5e6b05596848fb12bee65aca"/>
  <p:tag name="KSO_WM_UNIT_DEC_AREA_ID" val="447e7eae6a6d456bbe879dc27d7df8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ea6f8648f844d87a69ea0ea02715d34"/>
  <p:tag name="KSO_WM_UNIT_SUPPORT_BIG_FONT" val="1"/>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954054ed1e2fb80cf6"/>
  <p:tag name="KSO_WM_TEMPLATE_ASSEMBLE_GROUPID" val="60656f954054ed1e2fb80cf6"/>
</p:tagLst>
</file>

<file path=ppt/tags/tag212.xml><?xml version="1.0" encoding="utf-8"?>
<p:tagLst xmlns:p="http://schemas.openxmlformats.org/presentationml/2006/main">
  <p:tag name="KSO_WM_SLIDE_ID" val="diagram2021659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48"/>
  <p:tag name="KSO_WM_TAG_VERSION" val="1.0"/>
  <p:tag name="KSO_WM_BEAUTIFY_FLAG" val="#wm#"/>
  <p:tag name="KSO_WM_TEMPLATE_CATEGORY" val="diagram"/>
  <p:tag name="KSO_WM_TEMPLATE_INDEX" val="20216593"/>
  <p:tag name="KSO_WM_SLIDE_LAYOUT" val="a_d_f"/>
  <p:tag name="KSO_WM_SLIDE_LAYOUT_CNT" val="1_1_1"/>
  <p:tag name="KSO_WM_SLIDE_LAYOUT_INFO" val="{&quot;id&quot;:&quot;2021-04-01T15:54:33&quot;,&quot;maxSize&quot;:{&quot;size1&quot;:80.099999999999994},&quot;minSize&quot;:{&quot;size1&quot;:80.099999999999994},&quot;normalSize&quot;:{&quot;size1&quot;:80.099999999999994},&quot;subLayout&quot;:[{&quot;id&quot;:&quot;2021-04-01T15:54:33&quot;,&quot;maxSize&quot;:{&quot;size1&quot;:22},&quot;minSize&quot;:{&quot;size1&quot;:22},&quot;normalSize&quot;:{&quot;size1&quot;:22},&quot;subLayout&quot;:[{&quot;id&quot;:&quot;2021-04-01T15:54:33&quot;,&quot;type&quot;:0},{&quot;direction&quot;:1,&quot;id&quot;:&quot;2021-04-01T15:54:33&quot;,&quot;maxSize&quot;:{&quot;size1&quot;:52.399999999999999},&quot;minSize&quot;:{&quot;size1&quot;:52.399999999999999},&quot;normalSize&quot;:{&quot;size1&quot;:52.399999999999999},&quot;subLayout&quot;:[{&quot;id&quot;:&quot;2021-04-01T15:54:33&quot;,&quot;margin&quot;:{&quot;bottom&quot;:0.026000002399086952,&quot;left&quot;:3.809999942779541,&quot;right&quot;:1.6929999589920044,&quot;top&quot;:0.026000002399086952},&quot;type&quot;:0},{&quot;id&quot;:&quot;2021-04-01T15:54:33&quot;,&quot;maxSize&quot;:{&quot;size1&quot;:35.899999999999999},&quot;minSize&quot;:{&quot;size1&quot;:18.100000000000001},&quot;normalSize&quot;:{&quot;size1&quot;:25.300000000000001},&quot;subLayout&quot;:[{&quot;id&quot;:&quot;2021-04-01T15:54:33&quot;,&quot;margin&quot;:{&quot;bottom&quot;:0.026000002399086952,&quot;left&quot;:0.026000002399086952,&quot;right&quot;:5.0799999237060547,&quot;top&quot;:0},&quot;type&quot;:0},{&quot;id&quot;:&quot;2021-04-01T15:54:33&quot;,&quot;margin&quot;:{&quot;bottom&quot;:0,&quot;left&quot;:0.026000002399086952,&quot;right&quot;:5.0799999237060547,&quot;top&quot;:0.3970000147819519},&quot;type&quot;:0}],&quot;type&quot;:0}],&quot;type&quot;:0}],&quot;type&quot;:0},{&quot;backgroundInfo&quot;:[{&quot;bottom&quot;:0,&quot;bottomAbs&quot;:false,&quot;left&quot;:0,&quot;leftAbs&quot;:false,&quot;right&quot;:0,&quot;rightAbs&quot;:false,&quot;top&quot;:0,&quot;topAbs&quot;:false,&quot;type&quot;:&quot;topBottom&quot;}],&quot;id&quot;:&quot;2021-04-01T15:54:33&quot;,&quot;type&quot;:0}],&quot;type&quot;:0}"/>
  <p:tag name="KSO_WM_SLIDE_CAN_ADD_NAVIGATION" val="1"/>
  <p:tag name="KSO_WM_SLIDE_BACKGROUND" val="[&quot;topBottom&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85012e2515c61d3a3976"/>
  <p:tag name="KSO_WM_CHIP_FILLPROP" val="[[{&quot;text_align&quot;:&quot;cm&quot;,&quot;text_direction&quot;:&quot;horizontal&quot;,&quot;support_features&quot;:[&quot;collage&quot;,&quot;carousel&quot;],&quot;support_big_font&quot;:false,&quot;picture_toward&quot;:0,&quot;picture_dockside&quot;:[],&quot;fill_id&quot;:&quot;02bb9523bf4f4101962a0be620e45376&quot;,&quot;fill_align&quot;:&quot;cm&quot;,&quot;chip_types&quot;:[&quot;pictext&quot;,&quot;picture&quot;]},{&quot;text_align&quot;:&quot;lb&quot;,&quot;text_direction&quot;:&quot;horizontal&quot;,&quot;support_big_font&quot;:true,&quot;picture_toward&quot;:0,&quot;picture_dockside&quot;:[],&quot;fill_id&quot;:&quot;a0b8cba4d9cd462ea065409108d13498&quot;,&quot;fill_align&quot;:&quot;lb&quot;,&quot;chip_types&quot;:[&quot;header&quot;]},{&quot;text_align&quot;:&quot;lt&quot;,&quot;text_direction&quot;:&quot;horizontal&quot;,&quot;support_big_font&quot;:true,&quot;picture_toward&quot;:0,&quot;picture_dockside&quot;:[],&quot;fill_id&quot;:&quot;2ff85fce179146c9b7920f7a9c562dd7&quot;,&quot;fill_align&quot;:&quot;lt&quot;,&quot;chip_types&quot;:[&quot;text&quot;,&quot;picture&quot;,&quot;chart&quot;,&quot;table&quot;]}]]"/>
  <p:tag name="KSO_WM_CHIP_DECFILLPROP" val="[]"/>
  <p:tag name="KSO_WM_CHIP_GROUPID" val="5f310beb9c36e2348c3ef65e"/>
  <p:tag name="KSO_WM_SLIDE_BK_DARK_LIGHT" val="2"/>
  <p:tag name="KSO_WM_SLIDE_BACKGROUND_TYPE" val="topBottom"/>
  <p:tag name="KSO_WM_SLIDE_SUPPORT_FEATURE_TYPE" val="3"/>
  <p:tag name="KSO_WM_TEMPLATE_ASSEMBLE_XID" val="60656f954054ed1e2fb80cf6"/>
  <p:tag name="KSO_WM_TEMPLATE_ASSEMBLE_GROUPID" val="60656f954054ed1e2fb80cf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27d3ae3e9ba647c496a708a279315981"/>
  <p:tag name="KSO_WM_UNIT_DECORATE_INFO" val=""/>
  <p:tag name="KSO_WM_UNIT_SM_LIMIT_TYPE" val=""/>
  <p:tag name="KSO_WM_CHIP_FILLAREA_FILL_RULE" val="{&quot;fill_align&quot;:&quot;cm&quot;,&quot;fill_effect&quot;:[],&quot;fill_mode&quot;:&quot;full&quot;,&quot;sacle_strategy&quot;:&quot;stretch&quot;}"/>
  <p:tag name="KSO_WM_ASSEMBLE_CHIP_INDEX" val="59d557b639704cd9b9237dd12a713be9"/>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832733e8cafd4379b31ebf4eb50d3751"/>
  <p:tag name="KSO_WM_UNIT_DECORATE_INFO" val=""/>
  <p:tag name="KSO_WM_UNIT_SM_LIMIT_TYPE" val=""/>
  <p:tag name="KSO_WM_CHIP_FILLAREA_FILL_RULE" val="{&quot;fill_align&quot;:&quot;cm&quot;,&quot;fill_effect&quot;:[],&quot;fill_mode&quot;:&quot;full&quot;,&quot;sacle_strategy&quot;:&quot;stretch&quot;}"/>
  <p:tag name="KSO_WM_ASSEMBLE_CHIP_INDEX" val="a3ed6a263f144e169ce89c5e1ab9ec35"/>
  <p:tag name="KSO_WM_SLIDE_BACKGROUND_TYPE" val="frame"/>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7754b7692bf4ce5a6f6536a7388bd2a"/>
  <p:tag name="KSO_WM_UNIT_DECORATE_INFO" val=""/>
  <p:tag name="KSO_WM_UNIT_SM_LIMIT_TYPE" val=""/>
  <p:tag name="KSO_WM_CHIP_FILLAREA_FILL_RULE" val="{&quot;fill_align&quot;:&quot;cm&quot;,&quot;fill_effect&quot;:[],&quot;fill_mode&quot;:&quot;full&quot;,&quot;sacle_strategy&quot;:&quot;stretch&quot;}"/>
  <p:tag name="KSO_WM_ASSEMBLE_CHIP_INDEX" val="3a002cd294024d1c8af821a825c4ee2e"/>
  <p:tag name="KSO_WM_SLIDE_BACKGROUND_TYPE" val="frame"/>
</p:tagLst>
</file>

<file path=ppt/tags/tag21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12654_1*a*1"/>
  <p:tag name="KSO_WM_TEMPLATE_CATEGORY" val="diagram"/>
  <p:tag name="KSO_WM_TEMPLATE_INDEX" val="2021265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37336c47195b4b8fb778692f39bbf3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66aac11295c41f29769af571ddea832"/>
  <p:tag name="KSO_WM_UNIT_TEXT_FILL_FORE_SCHEMECOLOR_INDEX_BRIGHTNESS" val="0"/>
  <p:tag name="KSO_WM_UNIT_TEXT_FILL_FORE_SCHEMECOLOR_INDEX" val="13"/>
  <p:tag name="KSO_WM_UNIT_TEXT_FILL_TYPE" val="1"/>
  <p:tag name="KSO_WM_TEMPLATE_ASSEMBLE_XID" val="60656f514054ed1e2fb807b6"/>
  <p:tag name="KSO_WM_TEMPLATE_ASSEMBLE_GROUPID" val="60656f514054ed1e2fb807b6"/>
</p:tagLst>
</file>

<file path=ppt/tags/tag217.xml><?xml version="1.0" encoding="utf-8"?>
<p:tagLst xmlns:p="http://schemas.openxmlformats.org/presentationml/2006/main">
  <p:tag name="KSO_WM_UNIT_VALUE" val="973*1692"/>
  <p:tag name="KSO_WM_UNIT_HIGHLIGHT" val="0"/>
  <p:tag name="KSO_WM_UNIT_COMPATIBLE" val="1"/>
  <p:tag name="KSO_WM_UNIT_DIAGRAM_ISNUMVISUAL" val="0"/>
  <p:tag name="KSO_WM_UNIT_DIAGRAM_ISREFERUNIT" val="0"/>
  <p:tag name="KSO_WM_UNIT_TYPE" val="d"/>
  <p:tag name="KSO_WM_UNIT_INDEX" val="1"/>
  <p:tag name="KSO_WM_UNIT_ID" val="diagram20212654_1*d*1"/>
  <p:tag name="KSO_WM_TEMPLATE_CATEGORY" val="diagram"/>
  <p:tag name="KSO_WM_TEMPLATE_INDEX" val="20212654"/>
  <p:tag name="KSO_WM_UNIT_LAYERLEVEL" val="1"/>
  <p:tag name="KSO_WM_TAG_VERSION" val="1.0"/>
  <p:tag name="KSO_WM_BEAUTIFY_FLAG" val="#wm#"/>
  <p:tag name="KSO_WM_CHIP_GROUPID" val="5e7310da9a230a26b9e88a19"/>
  <p:tag name="KSO_WM_CHIP_XID" val="5e7310da9a230a26b9e88a1a"/>
  <p:tag name="KSO_WM_UNIT_DEC_AREA_ID" val="27d2886f0ae34dc8ac92d2fc0e3e229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ce636dabf964117bc86892ad244fa92"/>
  <p:tag name="KSO_WM_UNIT_SUPPORT_UNIT_TYPE" val="[&quot;d&quot;,&quot;θ&quot;]"/>
  <p:tag name="KSO_WM_TEMPLATE_ASSEMBLE_XID" val="60656f514054ed1e2fb807b6"/>
  <p:tag name="KSO_WM_TEMPLATE_ASSEMBLE_GROUPID" val="60656f514054ed1e2fb807b6"/>
  <p:tag name="REFSHAPE" val="1262890908"/>
</p:tagLst>
</file>

<file path=ppt/tags/tag218.xml><?xml version="1.0" encoding="utf-8"?>
<p:tagLst xmlns:p="http://schemas.openxmlformats.org/presentationml/2006/main">
  <p:tag name="KSO_WM_UNIT_BLOCK" val="0"/>
  <p:tag name="KSO_WM_UNIT_SM_LIMIT_TYPE" val="2"/>
  <p:tag name="KSO_WM_UNIT_DEC_AREA_ID" val="320ae0f3188a40f7a988780040f3fabb"/>
  <p:tag name="KSO_WM_UNIT_HIGHLIGHT" val="0"/>
  <p:tag name="KSO_WM_UNIT_COMPATIBLE" val="0"/>
  <p:tag name="KSO_WM_UNIT_DIAGRAM_ISNUMVISUAL" val="0"/>
  <p:tag name="KSO_WM_UNIT_DIAGRAM_ISREFERUNIT" val="0"/>
  <p:tag name="KSO_WM_UNIT_TYPE" val="i"/>
  <p:tag name="KSO_WM_UNIT_INDEX" val="2"/>
  <p:tag name="KSO_WM_UNIT_ID" val="diagram20212654_1*i*2"/>
  <p:tag name="KSO_WM_TEMPLATE_CATEGORY" val="diagram"/>
  <p:tag name="KSO_WM_TEMPLATE_INDEX" val="20212654"/>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27d2886f0ae34dc8ac92d2fc0e3e2290&quot;,&quot;X&quot;:{&quot;Pos&quot;:1},&quot;Y&quot;:{&quot;Pos&quot;:1}},&quot;whChangeMode&quot;:0}"/>
  <p:tag name="KSO_WM_CHIP_GROUPID" val="5e6effd1605d5daf04fe5f9d"/>
  <p:tag name="KSO_WM_CHIP_XID" val="5e6effd1605d5daf04fe5f9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35"/>
  <p:tag name="KSO_WM_TEMPLATE_ASSEMBLE_XID" val="60656f514054ed1e2fb807b6"/>
  <p:tag name="KSO_WM_TEMPLATE_ASSEMBLE_GROUPID" val="60656f514054ed1e2fb807b6"/>
</p:tagLst>
</file>

<file path=ppt/tags/tag219.xml><?xml version="1.0" encoding="utf-8"?>
<p:tagLst xmlns:p="http://schemas.openxmlformats.org/presentationml/2006/main">
  <p:tag name="KSO_WM_SLIDE_ID" val="diagram20212654_1"/>
  <p:tag name="KSO_WM_SLIDE_ITEM_CNT" val="0"/>
  <p:tag name="KSO_WM_SLIDE_INDEX" val="1"/>
  <p:tag name="KSO_WM_TAG_VERSION" val="1.0"/>
  <p:tag name="KSO_WM_BEAUTIFY_FLAG" val="#wm#"/>
  <p:tag name="KSO_WM_TEMPLATE_CATEGORY" val="diagram"/>
  <p:tag name="KSO_WM_TEMPLATE_INDEX" val="20212654"/>
  <p:tag name="KSO_WM_SLIDE_LAYOUT" val="a_d"/>
  <p:tag name="KSO_WM_SLIDE_LAYOUT_CNT" val="1_1"/>
  <p:tag name="KSO_WM_SLIDE_TYPE" val="text"/>
  <p:tag name="KSO_WM_SLIDE_SUBTYPE" val="picTxt"/>
  <p:tag name="KSO_WM_SLIDE_SIZE" val="865*324"/>
  <p:tag name="KSO_WM_SLIDE_POSITION" val="47*108"/>
  <p:tag name="KSO_WM_SLIDE_COLORSCHEME_VERSION" val="3.2"/>
  <p:tag name="KSO_WM_TEMPLATE_SUBCATEGORY" val="21"/>
  <p:tag name="KSO_WM_TEMPLATE_MASTER_TYPE" val="0"/>
  <p:tag name="KSO_WM_TEMPLATE_COLOR_TYPE" val="1"/>
  <p:tag name="KSO_WM_TEMPLATE_THUMBS_INDEX" val="1、4、7、12、13、14、15、16、17、18、20、24、25、28、33、36、40、43、44"/>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b1ca9882ea204a398455f26abcade545&quot;,&quot;fill_align&quot;:&quot;lm&quot;,&quot;chip_types&quot;:[&quot;text&quot;,&quot;header&quot;]},{&quot;text_align&quot;:&quot;lm&quot;,&quot;text_direction&quot;:&quot;horizontal&quot;,&quot;support_big_font&quot;:false,&quot;fill_id&quot;:&quot;a5cde0e7e9ca4a5fabf022e041870535&quot;,&quot;fill_align&quot;:&quot;cm&quot;,&quot;chip_types&quot;:[&quot;text&quot;,&quot;picture&quot;,&quot;video&quot;]}]]"/>
  <p:tag name="KSO_WM_CHIP_XID" val="5e6effd1605d5daf04fe5f9e"/>
  <p:tag name="KSO_WM_CHIP_DECFILLPROP" val="[]"/>
  <p:tag name="KSO_WM_CHIP_GROUPID" val="5e6effd1605d5daf04fe5f9d"/>
  <p:tag name="KSO_WM_SLIDE_BK_DARK_LIGHT" val="2"/>
  <p:tag name="KSO_WM_SLIDE_BACKGROUND_TYPE" val="frame"/>
  <p:tag name="KSO_WM_SLIDE_SUPPORT_FEATURE_TYPE" val="0"/>
  <p:tag name="KSO_WM_TEMPLATE_ASSEMBLE_XID" val="60656f514054ed1e2fb807b6"/>
  <p:tag name="KSO_WM_TEMPLATE_ASSEMBLE_GROUPID" val="60656f514054ed1e2fb807b6"/>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39:45&quot;,&quot;maxSize&quot;:{&quot;size1&quot;:60},&quot;minSize&quot;:{&quot;size1&quot;:48.799999999999997},&quot;normalSize&quot;:{&quot;size1&quot;:60},&quot;subLayout&quot;:[{&quot;id&quot;:&quot;2021-04-01T15:39:45&quot;,&quot;margin&quot;:{&quot;bottom&quot;:2.5399999618530273,&quot;left&quot;:2.5399999618530273,&quot;right&quot;:0.84700000286102295,&quot;top&quot;:2.5399999618530273},&quot;type&quot;:0},{&quot;id&quot;:&quot;2021-04-01T15:39:45&quot;,&quot;margin&quot;:{&quot;bottom&quot;:4.6570000648498535,&quot;left&quot;:1.2699999809265137,&quot;right&quot;:1.6929999589920044,&quot;top&quot;:4.6570000648498535},&quot;type&quot;:0}],&quot;type&quot;:0}"/>
  <p:tag name="KSO_WM_SLIDE_CAN_ADD_NAVIGATION"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224.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225.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226.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227.xml><?xml version="1.0" encoding="utf-8"?>
<p:tagLst xmlns:p="http://schemas.openxmlformats.org/presentationml/2006/main">
  <p:tag name="PA" val="v3.0.1"/>
</p:tagLst>
</file>

<file path=ppt/tags/tag228.xml><?xml version="1.0" encoding="utf-8"?>
<p:tagLst xmlns:p="http://schemas.openxmlformats.org/presentationml/2006/main">
  <p:tag name="PA" val="v3.0.1"/>
</p:tagLst>
</file>

<file path=ppt/tags/tag229.xml><?xml version="1.0" encoding="utf-8"?>
<p:tagLst xmlns:p="http://schemas.openxmlformats.org/presentationml/2006/main">
  <p:tag name="KSO_WM_BEAUTIFY_FLAG" val="#wm#"/>
  <p:tag name="KSO_WM_TEMPLATE_CATEGORY" val="diagram"/>
  <p:tag name="KSO_WM_TEMPLATE_INDEX" val="2019464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316_1*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3"/>
  <p:tag name="KSO_WM_UNIT_DEC_AREA_ID" val="15d798db52f34da99c4691e5f60fb264"/>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c575d5d66b0c49138f6bfcdd49730ca8"/>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234.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235.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236.xml><?xml version="1.0" encoding="utf-8"?>
<p:tagLst xmlns:p="http://schemas.openxmlformats.org/presentationml/2006/main">
  <p:tag name="KSO_WM_BEAUTIFY_FLAG" val="#wm#"/>
  <p:tag name="KSO_WM_TEMPLATE_CATEGORY" val="diagram"/>
  <p:tag name="KSO_WM_TEMPLATE_INDEX" val="20194645"/>
</p:tagLst>
</file>

<file path=ppt/tags/tag237.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210"/>
  <p:tag name="KSO_WM_UNIT_HIGHLIGHT" val="0"/>
  <p:tag name="KSO_WM_UNIT_COMPATIBLE" val="0"/>
  <p:tag name="KSO_WM_UNIT_DIAGRAM_ISNUMVISUAL" val="0"/>
  <p:tag name="KSO_WM_UNIT_DIAGRAM_ISREFERUNIT" val="0"/>
  <p:tag name="KSO_WM_UNIT_TYPE" val="b"/>
  <p:tag name="KSO_WM_UNIT_INDEX" val="1"/>
  <p:tag name="KSO_WM_UNIT_ID" val="custom20204316_1*b*1"/>
  <p:tag name="KSO_WM_TEMPLATE_CATEGORY" val="custom"/>
  <p:tag name="KSO_WM_TEMPLATE_INDEX" val="20204316"/>
  <p:tag name="KSO_WM_UNIT_LAYERLEVEL" val="1"/>
  <p:tag name="KSO_WM_TAG_VERSION" val="1.0"/>
  <p:tag name="KSO_WM_BEAUTIFY_FLAG" val="#wm#"/>
  <p:tag name="KSO_WM_UNIT_PRESET_TEXT" val="单击此处输入你的副标题，文字是您思想的提炼，为了最终演示发布的良好效果，请尽量言简意赅的阐述观点，以便观者可以准确理解您所传达的信息。"/>
  <p:tag name="KSO_WM_UNIT_DEFAULT_FONT" val="18;24;2"/>
  <p:tag name="KSO_WM_UNIT_BLOCK" val="0"/>
  <p:tag name="KSO_WM_UNIT_DEC_AREA_ID" val="944b531add2d4147800ab46818165a0c"/>
  <p:tag name="KSO_WM_CHIP_GROUPID" val="5ebe3b510ac41c4a0a5255fc"/>
  <p:tag name="KSO_WM_CHIP_XID" val="5ebe3b510ac41c4a0a5255fd"/>
  <p:tag name="KSO_WM_CHIP_FILLAREA_FILL_RULE" val="{&quot;fill_align&quot;:&quot;cm&quot;,&quot;fill_mode&quot;:&quot;adaptive&quot;,&quot;sacle_strategy&quot;:&quot;smart&quot;}"/>
  <p:tag name="KSO_WM_ASSEMBLE_CHIP_INDEX" val="e85a6eac7da64605843fb4e532f1e4ea"/>
  <p:tag name="KSO_WM_UNIT_TEXT_FILL_FORE_SCHEMECOLOR_INDEX_BRIGHTNESS" val="0.35"/>
  <p:tag name="KSO_WM_UNIT_TEXT_FILL_FORE_SCHEMECOLOR_INDEX" val="13"/>
  <p:tag name="KSO_WM_UNIT_TEXT_FILL_TYPE" val="1"/>
  <p:tag name="KSO_WM_TEMPLATE_ASSEMBLE_XID" val="5f978bb5e01a7e847d6e4d5e"/>
  <p:tag name="KSO_WM_TEMPLATE_ASSEMBLE_GROUPID" val="5f8960cea61ec3b5528498b2"/>
</p:tagLst>
</file>

<file path=ppt/tags/tag24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BEAUTIFY_FLAG" val="#wm#"/>
  <p:tag name="KSO_WM_TEMPLATE_CATEGORY" val="diagram"/>
  <p:tag name="KSO_WM_TEMPLATE_INDEX" val="20194645"/>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 name="KSO_WM_SLIDE_BACKGROUND_TYPE" val="general"/>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 name="KSO_WM_SLIDE_BACKGROUND_TYPE" val="general"/>
</p:tagLst>
</file>

<file path=ppt/tags/tag25.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4316_1*a*1"/>
  <p:tag name="KSO_WM_TEMPLATE_CATEGORY" val="custom"/>
  <p:tag name="KSO_WM_TEMPLATE_INDEX" val="20204316"/>
  <p:tag name="KSO_WM_UNIT_LAYERLEVEL" val="1"/>
  <p:tag name="KSO_WM_TAG_VERSION" val="1.0"/>
  <p:tag name="KSO_WM_BEAUTIFY_FLAG" val="#wm#"/>
  <p:tag name="KSO_WM_UNIT_PRESET_TEXT" val="谢谢观看"/>
  <p:tag name="KSO_WM_UNIT_DEFAULT_FONT" val="66;88;4"/>
  <p:tag name="KSO_WM_UNIT_BLOCK" val="0"/>
  <p:tag name="KSO_WM_UNIT_DEC_AREA_ID" val="cdd3b6aa53244a03b4f6fb31076c1fe7"/>
  <p:tag name="KSO_WM_CHIP_GROUPID" val="5ebe3b510ac41c4a0a5255fc"/>
  <p:tag name="KSO_WM_CHIP_XID" val="5ebe3b510ac41c4a0a5255fd"/>
  <p:tag name="KSO_WM_CHIP_FILLAREA_FILL_RULE" val="{&quot;fill_align&quot;:&quot;cm&quot;,&quot;fill_mode&quot;:&quot;adaptive&quot;,&quot;sacle_strategy&quot;:&quot;smart&quot;}"/>
  <p:tag name="KSO_WM_ASSEMBLE_CHIP_INDEX" val="e85a6eac7da64605843fb4e532f1e4ea"/>
  <p:tag name="KSO_WM_UNIT_TEXT_FILL_FORE_SCHEMECOLOR_INDEX_BRIGHTNESS" val="0.15"/>
  <p:tag name="KSO_WM_UNIT_TEXT_FILL_FORE_SCHEMECOLOR_INDEX" val="13"/>
  <p:tag name="KSO_WM_UNIT_TEXT_FILL_TYPE" val="1"/>
  <p:tag name="KSO_WM_UNIT_VALUE" val="8"/>
  <p:tag name="KSO_WM_TEMPLATE_ASSEMBLE_XID" val="5f978bb5e01a7e847d6e4d5e"/>
  <p:tag name="KSO_WM_TEMPLATE_ASSEMBLE_GROUPID" val="5f8960cea61ec3b5528498b2"/>
</p:tagLst>
</file>

<file path=ppt/tags/tag25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6610_1*i*1"/>
  <p:tag name="KSO_WM_TEMPLATE_CATEGORY" val="diagram"/>
  <p:tag name="KSO_WM_TEMPLATE_INDEX" val="20196610"/>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10_1*i*2"/>
  <p:tag name="KSO_WM_TEMPLATE_CATEGORY" val="diagram"/>
  <p:tag name="KSO_WM_TEMPLATE_INDEX" val="20196610"/>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52.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0_1*a*1"/>
  <p:tag name="KSO_WM_TEMPLATE_CATEGORY" val="diagram"/>
  <p:tag name="KSO_WM_TEMPLATE_INDEX" val="20196610"/>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253.xml><?xml version="1.0" encoding="utf-8"?>
<p:tagLst xmlns:p="http://schemas.openxmlformats.org/presentationml/2006/main">
  <p:tag name="KSO_WM_UNIT_TEXT_PART_ID_V2" val="d-9-2"/>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2"/>
  <p:tag name="KSO_WM_UNIT_ID" val="diagram20196610_1*f*2"/>
  <p:tag name="KSO_WM_TEMPLATE_CATEGORY" val="diagram"/>
  <p:tag name="KSO_WM_TEMPLATE_INDEX" val="20196610"/>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6610_1*y*1"/>
  <p:tag name="KSO_WM_TEMPLATE_CATEGORY" val="diagram"/>
  <p:tag name="KSO_WM_TEMPLATE_INDEX" val="20196610"/>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14"/>
  <p:tag name="KSO_WM_UNIT_TEXT_FILL_TYPE" val="1"/>
</p:tagLst>
</file>

<file path=ppt/tags/tag25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1"/>
  <p:tag name="KSO_WM_UNIT_ID" val="diagram20196610_1*f*1"/>
  <p:tag name="KSO_WM_TEMPLATE_CATEGORY" val="diagram"/>
  <p:tag name="KSO_WM_TEMPLATE_INDEX" val="20196610"/>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BEAUTIFY_FLAG" val="#wm#"/>
  <p:tag name="KSO_WM_TEMPLATE_CATEGORY" val="diagram"/>
  <p:tag name="KSO_WM_TEMPLATE_INDEX" val="20196610"/>
  <p:tag name="KSO_WM_SLIDE_ID" val="diagram2019661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_y"/>
  <p:tag name="KSO_WM_SLIDE_LAYOUT_CNT" val="1_2_1"/>
  <p:tag name="KSO_WM_SLIDE_BACKGROUND_TYPE" val="general"/>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164_1*i*1"/>
  <p:tag name="KSO_WM_TEMPLATE_CATEGORY" val="diagram"/>
  <p:tag name="KSO_WM_TEMPLATE_INDEX" val="20212164"/>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13"/>
  <p:tag name="KSO_WM_TEMPLATE_ASSEMBLE_GROUPID" val="60656f2f4054ed1e2fb80513"/>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164_1*i*2"/>
  <p:tag name="KSO_WM_TEMPLATE_CATEGORY" val="diagram"/>
  <p:tag name="KSO_WM_TEMPLATE_INDEX" val="20212164"/>
  <p:tag name="KSO_WM_UNIT_LAYERLEVEL" val="1"/>
  <p:tag name="KSO_WM_TAG_VERSION" val="1.0"/>
  <p:tag name="KSO_WM_BEAUTIFY_FLAG" val="#wm#"/>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13"/>
  <p:tag name="KSO_WM_TEMPLATE_ASSEMBLE_GROUPID" val="60656f2f4054ed1e2fb80513"/>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164_1*i*4"/>
  <p:tag name="KSO_WM_TEMPLATE_CATEGORY" val="diagram"/>
  <p:tag name="KSO_WM_TEMPLATE_INDEX" val="20212164"/>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b3243ce5bf44e82ae087d7aca909ef4&quot;,&quot;X&quot;:{&quot;Pos&quot;:1},&quot;Y&quot;:{&quot;Pos&quot;:1}},&quot;whChangeMode&quot;:0}"/>
  <p:tag name="KSO_WM_UNIT_DEC_AREA_ID" val="a824fc437a8e43838f008304c1a7745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13"/>
  <p:tag name="KSO_WM_TEMPLATE_ASSEMBLE_GROUPID" val="60656f2f4054ed1e2fb80513"/>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 name="KSO_WM_SLIDE_BACKGROUND_TYPE" val="general"/>
</p:tagLst>
</file>

<file path=ppt/tags/tag260.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164_1*f*1"/>
  <p:tag name="KSO_WM_TEMPLATE_CATEGORY" val="diagram"/>
  <p:tag name="KSO_WM_TEMPLATE_INDEX" val="20212164"/>
  <p:tag name="KSO_WM_UNIT_LAYERLEVEL" val="1"/>
  <p:tag name="KSO_WM_TAG_VERSION" val="1.0"/>
  <p:tag name="KSO_WM_BEAUTIFY_FLAG" val="#wm#"/>
  <p:tag name="KSO_WM_UNIT_DEFAULT_FONT" val="14;20;2"/>
  <p:tag name="KSO_WM_UNIT_BLOCK" val="0"/>
  <p:tag name="KSO_WM_UNIT_VALUE" val="42"/>
  <p:tag name="KSO_WM_UNIT_SHOW_EDIT_AREA_INDICATION" val="1"/>
  <p:tag name="KSO_WM_CHIP_GROUPID" val="5e6b05596848fb12bee65ac8"/>
  <p:tag name="KSO_WM_CHIP_XID" val="5e6b05596848fb12bee65aca"/>
  <p:tag name="KSO_WM_UNIT_DEC_AREA_ID" val="7131ab849c6747aaa59acee7b37d416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d3f9e3f5eb9464a92685545fce7870d"/>
  <p:tag name="KSO_WM_UNIT_SUPPORT_BIG_FONT" val="1"/>
  <p:tag name="KSO_WM_UNIT_TEXT_FILL_FORE_SCHEMECOLOR_INDEX_BRIGHTNESS" val="0.25"/>
  <p:tag name="KSO_WM_UNIT_TEXT_FILL_FORE_SCHEMECOLOR_INDEX" val="13"/>
  <p:tag name="KSO_WM_UNIT_TEXT_FILL_TYPE" val="1"/>
  <p:tag name="KSO_WM_TEMPLATE_ASSEMBLE_XID" val="60656f2f4054ed1e2fb80513"/>
  <p:tag name="KSO_WM_TEMPLATE_ASSEMBLE_GROUPID" val="60656f2f4054ed1e2fb80513"/>
</p:tagLst>
</file>

<file path=ppt/tags/tag261.xml><?xml version="1.0" encoding="utf-8"?>
<p:tagLst xmlns:p="http://schemas.openxmlformats.org/presentationml/2006/main">
  <p:tag name="KSO_WM_UNIT_VALUE" val="1227*1227"/>
  <p:tag name="KSO_WM_UNIT_HIGHLIGHT" val="0"/>
  <p:tag name="KSO_WM_UNIT_COMPATIBLE" val="1"/>
  <p:tag name="KSO_WM_UNIT_DIAGRAM_ISNUMVISUAL" val="0"/>
  <p:tag name="KSO_WM_UNIT_DIAGRAM_ISREFERUNIT" val="0"/>
  <p:tag name="KSO_WM_UNIT_TYPE" val="d"/>
  <p:tag name="KSO_WM_UNIT_INDEX" val="1"/>
  <p:tag name="KSO_WM_UNIT_ID" val="diagram20212164_1*d*1"/>
  <p:tag name="KSO_WM_TEMPLATE_CATEGORY" val="diagram"/>
  <p:tag name="KSO_WM_TEMPLATE_INDEX" val="20212164"/>
  <p:tag name="KSO_WM_UNIT_LAYERLEVEL" val="1"/>
  <p:tag name="KSO_WM_TAG_VERSION" val="1.0"/>
  <p:tag name="KSO_WM_BEAUTIFY_FLAG" val="#wm#"/>
  <p:tag name="KSO_WM_CHIP_GROUPID" val="5e7310da9a230a26b9e88a19"/>
  <p:tag name="KSO_WM_CHIP_XID" val="5e7310da9a230a26b9e88a1a"/>
  <p:tag name="KSO_WM_UNIT_DEC_AREA_ID" val="6b3243ce5bf44e82ae087d7aca909e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f018424ed5b4f90a1ea072c6397a6a1"/>
  <p:tag name="KSO_WM_UNIT_SUPPORT_BIG_FONT" val="1"/>
  <p:tag name="KSO_WM_UNIT_SUPPORT_UNIT_TYPE" val="[&quot;d&quot;,&quot;α&quot;,&quot;β&quot;,&quot;θ&quot;]"/>
  <p:tag name="KSO_WM_TEMPLATE_ASSEMBLE_XID" val="60656f2f4054ed1e2fb80513"/>
  <p:tag name="KSO_WM_TEMPLATE_ASSEMBLE_GROUPID" val="60656f2f4054ed1e2fb80513"/>
  <p:tag name="REFSHAPE" val="1586628692"/>
</p:tagLst>
</file>

<file path=ppt/tags/tag262.xml><?xml version="1.0" encoding="utf-8"?>
<p:tagLst xmlns:p="http://schemas.openxmlformats.org/presentationml/2006/main">
  <p:tag name="KSO_WM_BEAUTIFY_FLAG" val="#wm#"/>
  <p:tag name="KSO_WM_TEMPLATE_CATEGORY" val="diagram"/>
  <p:tag name="KSO_WM_TEMPLATE_INDEX" val="20212164"/>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8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286.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6"/>
  <p:tag name="KSO_WM_TEMPLATE_CATEGORY" val="diagram"/>
  <p:tag name="KSO_WM_TEMPLATE_INDEX" val="20188036"/>
  <p:tag name="KSO_WM_UNIT_LAYERLEVEL" val="1_1"/>
  <p:tag name="KSO_WM_TAG_VERSION" val="1.0"/>
  <p:tag name="KSO_WM_BEAUTIFY_FLAG" val="#wm#"/>
  <p:tag name="KSO_WM_UNIT_TYPE" val="n_i"/>
  <p:tag name="KSO_WM_UNIT_INDEX" val="1_6"/>
  <p:tag name="KSO_WM_UNIT_COLOR_SCHEME_SHAPE_ID" val="42"/>
  <p:tag name="KSO_WM_UNIT_COLOR_SCHEME_PARENT_PAGE" val="0_5"/>
  <p:tag name="KSO_WM_UNIT_DECOLORIZATION" val="1"/>
  <p:tag name="KSO_WM_UNIT_LINE_FORE_SCHEMECOLOR_INDEX" val="13"/>
  <p:tag name="KSO_WM_UNIT_LINE_FILL_TYPE" val="2"/>
  <p:tag name="KSO_WM_UNIT_DIAGRAM_SCHEMECOLOR_ID" val="3"/>
</p:tagLst>
</file>

<file path=ppt/tags/tag288.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3*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DIAGRAM_SCHEMECOLOR_ID" val="3"/>
</p:tagLst>
</file>

<file path=ppt/tags/tag289.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188036_3*n_h_f*1_1_1"/>
  <p:tag name="KSO_WM_TEMPLATE_CATEGORY" val="diagram"/>
  <p:tag name="KSO_WM_TEMPLATE_INDEX" val="20188036"/>
  <p:tag name="KSO_WM_UNIT_LAYERLEVEL" val="1_1_1"/>
  <p:tag name="KSO_WM_TAG_VERSION" val="1.0"/>
  <p:tag name="KSO_WM_BEAUTIFY_FLAG" val="#wm#"/>
  <p:tag name="KSO_WM_UNIT_NOCLEAR" val="0"/>
  <p:tag name="KSO_WM_UNIT_COLOR_SCHEME_SHAPE_ID" val="8"/>
  <p:tag name="KSO_WM_UNIT_COLOR_SCHEME_PARENT_PAGE" val="0_5"/>
  <p:tag name="KSO_WM_UNIT_TEXT_FILL_FORE_SCHEMECOLOR_INDEX" val="13"/>
  <p:tag name="KSO_WM_UNIT_TEXT_FILL_TYPE" val="1"/>
  <p:tag name="KSO_WM_UNIT_DIAGRAM_SCHEMECOLOR_ID" val="3"/>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2"/>
  <p:tag name="KSO_WM_TEMPLATE_CATEGORY" val="diagram"/>
  <p:tag name="KSO_WM_TEMPLATE_INDEX" val="20188036"/>
  <p:tag name="KSO_WM_UNIT_LAYERLEVEL" val="1_1"/>
  <p:tag name="KSO_WM_TAG_VERSION" val="1.0"/>
  <p:tag name="KSO_WM_BEAUTIFY_FLAG" val="#wm#"/>
  <p:tag name="KSO_WM_UNIT_TYPE" val="n_i"/>
  <p:tag name="KSO_WM_UNIT_INDEX" val="1_2"/>
  <p:tag name="KSO_WM_UNIT_COLOR_SCHEME_SHAPE_ID" val="64"/>
  <p:tag name="KSO_WM_UNIT_COLOR_SCHEME_PARENT_PAGE" val="0_5"/>
  <p:tag name="KSO_WM_UNIT_DECOLORIZATION" val="1"/>
  <p:tag name="KSO_WM_UNIT_LINE_FORE_SCHEMECOLOR_INDEX" val="13"/>
  <p:tag name="KSO_WM_UNIT_LINE_FILL_TYPE" val="2"/>
  <p:tag name="KSO_WM_UNIT_DIAGRAM_SCHEMECOLOR_ID" val="3"/>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3"/>
  <p:tag name="KSO_WM_TEMPLATE_CATEGORY" val="diagram"/>
  <p:tag name="KSO_WM_TEMPLATE_INDEX" val="20188036"/>
  <p:tag name="KSO_WM_UNIT_LAYERLEVEL" val="1_1"/>
  <p:tag name="KSO_WM_TAG_VERSION" val="1.0"/>
  <p:tag name="KSO_WM_BEAUTIFY_FLAG" val="#wm#"/>
  <p:tag name="KSO_WM_UNIT_TYPE" val="n_i"/>
  <p:tag name="KSO_WM_UNIT_INDEX" val="1_3"/>
  <p:tag name="KSO_WM_UNIT_COLOR_SCHEME_SHAPE_ID" val="63"/>
  <p:tag name="KSO_WM_UNIT_COLOR_SCHEME_PARENT_PAGE" val="0_5"/>
  <p:tag name="KSO_WM_UNIT_DECOLORIZATION" val="1"/>
  <p:tag name="KSO_WM_UNIT_LINE_FORE_SCHEMECOLOR_INDEX" val="13"/>
  <p:tag name="KSO_WM_UNIT_LINE_FILL_TYPE" val="2"/>
  <p:tag name="KSO_WM_UNIT_DIAGRAM_SCHEMECOLOR_ID" val="3"/>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4"/>
  <p:tag name="KSO_WM_TEMPLATE_CATEGORY" val="diagram"/>
  <p:tag name="KSO_WM_TEMPLATE_INDEX" val="20188036"/>
  <p:tag name="KSO_WM_UNIT_LAYERLEVEL" val="1_1"/>
  <p:tag name="KSO_WM_TAG_VERSION" val="1.0"/>
  <p:tag name="KSO_WM_BEAUTIFY_FLAG" val="#wm#"/>
  <p:tag name="KSO_WM_UNIT_TYPE" val="n_i"/>
  <p:tag name="KSO_WM_UNIT_INDEX" val="1_4"/>
  <p:tag name="KSO_WM_UNIT_COLOR_SCHEME_SHAPE_ID" val="62"/>
  <p:tag name="KSO_WM_UNIT_COLOR_SCHEME_PARENT_PAGE" val="0_5"/>
  <p:tag name="KSO_WM_UNIT_DECOLORIZATION" val="1"/>
  <p:tag name="KSO_WM_UNIT_LINE_FORE_SCHEMECOLOR_INDEX" val="13"/>
  <p:tag name="KSO_WM_UNIT_LINE_FILL_TYPE" val="2"/>
  <p:tag name="KSO_WM_UNIT_DIAGRAM_SCHEMECOLOR_ID" val="3"/>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5"/>
  <p:tag name="KSO_WM_TEMPLATE_CATEGORY" val="diagram"/>
  <p:tag name="KSO_WM_TEMPLATE_INDEX" val="20188036"/>
  <p:tag name="KSO_WM_UNIT_LAYERLEVEL" val="1_1"/>
  <p:tag name="KSO_WM_TAG_VERSION" val="1.0"/>
  <p:tag name="KSO_WM_BEAUTIFY_FLAG" val="#wm#"/>
  <p:tag name="KSO_WM_UNIT_TYPE" val="n_i"/>
  <p:tag name="KSO_WM_UNIT_INDEX" val="1_5"/>
  <p:tag name="KSO_WM_UNIT_COLOR_SCHEME_SHAPE_ID" val="61"/>
  <p:tag name="KSO_WM_UNIT_COLOR_SCHEME_PARENT_PAGE" val="0_5"/>
  <p:tag name="KSO_WM_UNIT_DECOLORIZATION" val="1"/>
  <p:tag name="KSO_WM_UNIT_LINE_FORE_SCHEMECOLOR_INDEX" val="13"/>
  <p:tag name="KSO_WM_UNIT_LINE_FILL_TYPE" val="2"/>
  <p:tag name="KSO_WM_UNIT_DIAGRAM_SCHEMECOLOR_ID" val="3"/>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3*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8036_3*n_h_h_i*1_2_1_3"/>
  <p:tag name="KSO_WM_TEMPLATE_CATEGORY" val="diagram"/>
  <p:tag name="KSO_WM_TEMPLATE_INDEX" val="20188036"/>
  <p:tag name="KSO_WM_UNIT_LAYERLEVEL" val="1_1_1_1"/>
  <p:tag name="KSO_WM_TAG_VERSION" val="1.0"/>
  <p:tag name="KSO_WM_BEAUTIFY_FLAG" val="#wm#"/>
  <p:tag name="KSO_WM_UNIT_COLOR_SCHEME_SHAPE_ID" val="19"/>
  <p:tag name="KSO_WM_UNIT_COLOR_SCHEME_PARENT_PAGE" val="0_5"/>
  <p:tag name="KSO_WM_UNIT_FILL_FORE_SCHEMECOLOR_INDEX" val="14"/>
  <p:tag name="KSO_WM_UNIT_FILL_TYPE" val="1"/>
  <p:tag name="KSO_WM_UNIT_TEXT_FILL_FORE_SCHEMECOLOR_INDEX" val="13"/>
  <p:tag name="KSO_WM_UNIT_TEXT_FILL_TYPE" val="1"/>
  <p:tag name="KSO_WM_UNIT_DIAGRAM_SCHEMECOLOR_ID" val="3"/>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 name="KSO_WM_UNIT_DIAGRAM_SCHEMECOLOR_ID" val="3"/>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4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4_1"/>
  <p:tag name="KSO_WM_UNIT_NOCLEAR" val="0"/>
  <p:tag name="KSO_WM_UNIT_COLOR_SCHEME_SHAPE_ID" val="29"/>
  <p:tag name="KSO_WM_UNIT_COLOR_SCHEME_PARENT_PAGE" val="0_5"/>
  <p:tag name="KSO_WM_UNIT_TEXT_FILL_FORE_SCHEMECOLOR_INDEX" val="8"/>
  <p:tag name="KSO_WM_UNIT_TEXT_FILL_TYPE" val="1"/>
  <p:tag name="KSO_WM_UNIT_DIAGRAM_SCHEMECOLOR_ID" val="3"/>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 name="KSO_WM_UNIT_DIAGRAM_SCHEMECOLOR_ID" val="3"/>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3*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Lst>
</file>

<file path=ppt/tags/tag3.xml><?xml version="1.0" encoding="utf-8"?>
<p:tagLst xmlns:p="http://schemas.openxmlformats.org/presentationml/2006/main">
  <p:tag name="KSO_WM_UNIT_ISCONTENTSTITLE" val="0"/>
  <p:tag name="KSO_WM_UNIT_NOCLEAR" val="0"/>
  <p:tag name="KSO_WM_UNIT_VALUE" val="78"/>
  <p:tag name="KSO_WM_UNIT_HIGHLIGHT" val="0"/>
  <p:tag name="KSO_WM_UNIT_COMPATIBLE" val="0"/>
  <p:tag name="KSO_WM_UNIT_DIAGRAM_ISNUMVISUAL" val="0"/>
  <p:tag name="KSO_WM_UNIT_DIAGRAM_ISREFERUNIT" val="0"/>
  <p:tag name="KSO_WM_UNIT_TYPE" val="b"/>
  <p:tag name="KSO_WM_UNIT_INDEX" val="1"/>
  <p:tag name="KSO_WM_UNIT_ID" val="custom20204316_1*b*1"/>
  <p:tag name="KSO_WM_TEMPLATE_CATEGORY" val="custom"/>
  <p:tag name="KSO_WM_TEMPLATE_INDEX" val="20204316"/>
  <p:tag name="KSO_WM_UNIT_LAYERLEVEL" val="1"/>
  <p:tag name="KSO_WM_TAG_VERSION" val="1.0"/>
  <p:tag name="KSO_WM_BEAUTIFY_FLAG" val="#wm#"/>
  <p:tag name="KSO_WM_UNIT_ISNUMDGMTITLE" val="0"/>
  <p:tag name="KSO_WM_UNIT_PRESET_TEXT" val="单击此处输入你的副标题，请尽量言简意赅的阐述观点。"/>
  <p:tag name="KSO_WM_UNIT_BLOCK" val="0"/>
  <p:tag name="KSO_WM_UNIT_DEC_AREA_ID" val="54128a4f8f3c48f4bc6b96a3b4765778"/>
  <p:tag name="KSO_WM_UNIT_DEFAULT_FONT" val="18;24;2"/>
  <p:tag name="KSO_WM_CHIP_GROUPID" val="5f2a1c7c45e1f15ec24fe41c"/>
  <p:tag name="KSO_WM_CHIP_XID" val="5f2a1c7c45e1f15ec24fe41d"/>
  <p:tag name="KSO_WM_CHIP_FILLAREA_FILL_RULE" val="{&quot;fill_align&quot;:&quot;cm&quot;,&quot;fill_mode&quot;:&quot;adaptive&quot;,&quot;sacle_strategy&quot;:&quot;smart&quot;}"/>
  <p:tag name="KSO_WM_ASSEMBLE_CHIP_INDEX" val="8ad1a5d22a474bb2afea37dfcb7c7d00"/>
  <p:tag name="KSO_WM_UNIT_TEXT_FILL_FORE_SCHEMECOLOR_INDEX_BRIGHTNESS" val="0.35"/>
  <p:tag name="KSO_WM_UNIT_TEXT_FILL_FORE_SCHEMECOLOR_INDEX" val="13"/>
  <p:tag name="KSO_WM_UNIT_TEXT_FILL_TYPE" val="1"/>
  <p:tag name="KSO_WM_TEMPLATE_ASSEMBLE_XID" val="5f978bb5e01a7e847d6e4d25"/>
  <p:tag name="KSO_WM_TEMPLATE_ASSEMBLE_GROUPID" val="5f8960cea61ec3b5528498b2"/>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8036_3*n_h_h_i*1_2_2_3"/>
  <p:tag name="KSO_WM_TEMPLATE_CATEGORY" val="diagram"/>
  <p:tag name="KSO_WM_TEMPLATE_INDEX" val="20188036"/>
  <p:tag name="KSO_WM_UNIT_LAYERLEVEL" val="1_1_1_1"/>
  <p:tag name="KSO_WM_TAG_VERSION" val="1.0"/>
  <p:tag name="KSO_WM_BEAUTIFY_FLAG" val="#wm#"/>
  <p:tag name="KSO_WM_UNIT_COLOR_SCHEME_SHAPE_ID" val="17"/>
  <p:tag name="KSO_WM_UNIT_COLOR_SCHEME_PARENT_PAGE" val="0_5"/>
  <p:tag name="KSO_WM_UNIT_FILL_FORE_SCHEMECOLOR_INDEX" val="14"/>
  <p:tag name="KSO_WM_UNIT_FILL_TYPE" val="1"/>
  <p:tag name="KSO_WM_UNIT_TEXT_FILL_FORE_SCHEMECOLOR_INDEX" val="13"/>
  <p:tag name="KSO_WM_UNIT_TEXT_FILL_TYPE" val="1"/>
  <p:tag name="KSO_WM_UNIT_DIAGRAM_SCHEMECOLOR_ID" val="3"/>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 name="KSO_WM_UNIT_DIAGRAM_SCHEMECOLOR_ID" val="3"/>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3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3_1"/>
  <p:tag name="KSO_WM_UNIT_NOCLEAR" val="0"/>
  <p:tag name="KSO_WM_UNIT_COLOR_SCHEME_SHAPE_ID" val="45"/>
  <p:tag name="KSO_WM_UNIT_COLOR_SCHEME_PARENT_PAGE" val="0_5"/>
  <p:tag name="KSO_WM_UNIT_TEXT_FILL_FORE_SCHEMECOLOR_INDEX" val="7"/>
  <p:tag name="KSO_WM_UNIT_TEXT_FILL_TYPE" val="1"/>
  <p:tag name="KSO_WM_UNIT_DIAGRAM_SCHEMECOLOR_ID" val="3"/>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1"/>
  <p:tag name="KSO_WM_TEMPLATE_CATEGORY" val="diagram"/>
  <p:tag name="KSO_WM_TEMPLATE_INDEX" val="20188036"/>
  <p:tag name="KSO_WM_UNIT_LAYERLEVEL" val="1_1_1_1"/>
  <p:tag name="KSO_WM_TAG_VERSION" val="1.0"/>
  <p:tag name="KSO_WM_BEAUTIFY_FLAG" val="#wm#"/>
  <p:tag name="KSO_WM_UNIT_TYPE" val="n_h_h_i"/>
  <p:tag name="KSO_WM_UNIT_INDEX" val="1_2_4_1"/>
  <p:tag name="KSO_WM_UNIT_COLOR_SCHEME_SHAPE_ID" val="47"/>
  <p:tag name="KSO_WM_UNIT_COLOR_SCHEME_PARENT_PAGE" val="0_5"/>
  <p:tag name="KSO_WM_UNIT_DECOLORIZATION" val="1"/>
  <p:tag name="KSO_WM_UNIT_LINE_FORE_SCHEMECOLOR_INDEX" val="13"/>
  <p:tag name="KSO_WM_UNIT_LINE_FILL_TYPE" val="2"/>
  <p:tag name="KSO_WM_UNIT_DIAGRAM_SCHEMECOLOR_ID" val="3"/>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8036_3*n_h_h_i*1_2_3_3"/>
  <p:tag name="KSO_WM_TEMPLATE_CATEGORY" val="diagram"/>
  <p:tag name="KSO_WM_TEMPLATE_INDEX" val="20188036"/>
  <p:tag name="KSO_WM_UNIT_LAYERLEVEL" val="1_1_1_1"/>
  <p:tag name="KSO_WM_TAG_VERSION" val="1.0"/>
  <p:tag name="KSO_WM_BEAUTIFY_FLAG" val="#wm#"/>
  <p:tag name="KSO_WM_UNIT_COLOR_SCHEME_SHAPE_ID" val="48"/>
  <p:tag name="KSO_WM_UNIT_COLOR_SCHEME_PARENT_PAGE" val="0_5"/>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8036_3*n_h_h_i*1_2_3_2"/>
  <p:tag name="KSO_WM_TEMPLATE_CATEGORY" val="diagram"/>
  <p:tag name="KSO_WM_TEMPLATE_INDEX" val="20188036"/>
  <p:tag name="KSO_WM_UNIT_LAYERLEVEL" val="1_1_1_1"/>
  <p:tag name="KSO_WM_TAG_VERSION" val="1.0"/>
  <p:tag name="KSO_WM_BEAUTIFY_FLAG" val="#wm#"/>
  <p:tag name="KSO_WM_UNIT_COLOR_SCHEME_SHAPE_ID" val="31"/>
  <p:tag name="KSO_WM_UNIT_COLOR_SCHEME_PARENT_PAGE" val="0_5"/>
  <p:tag name="KSO_WM_UNIT_FILL_FORE_SCHEMECOLOR_INDEX" val="14"/>
  <p:tag name="KSO_WM_UNIT_FILL_TYPE" val="1"/>
  <p:tag name="KSO_WM_UNIT_TEXT_FILL_FORE_SCHEMECOLOR_INDEX" val="13"/>
  <p:tag name="KSO_WM_UNIT_TEXT_FILL_TYPE" val="1"/>
  <p:tag name="KSO_WM_UNIT_DIAGRAM_SCHEMECOLOR_ID" val="3"/>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3_1"/>
  <p:tag name="KSO_WM_TEMPLATE_CATEGORY" val="diagram"/>
  <p:tag name="KSO_WM_TEMPLATE_INDEX" val="20188036"/>
  <p:tag name="KSO_WM_UNIT_LAYERLEVEL" val="1_1_1_1"/>
  <p:tag name="KSO_WM_TAG_VERSION" val="1.0"/>
  <p:tag name="KSO_WM_BEAUTIFY_FLAG" val="#wm#"/>
  <p:tag name="KSO_WM_UNIT_TYPE" val="n_h_h_i"/>
  <p:tag name="KSO_WM_UNIT_INDEX" val="1_2_3_1"/>
  <p:tag name="KSO_WM_UNIT_COLOR_SCHEME_SHAPE_ID" val="50"/>
  <p:tag name="KSO_WM_UNIT_COLOR_SCHEME_PARENT_PAGE" val="0_5"/>
  <p:tag name="KSO_WM_UNIT_DECOLORIZATION" val="1"/>
  <p:tag name="KSO_WM_UNIT_LINE_FORE_SCHEMECOLOR_INDEX" val="13"/>
  <p:tag name="KSO_WM_UNIT_LINE_FILL_TYPE" val="2"/>
  <p:tag name="KSO_WM_UNIT_DIAGRAM_SCHEMECOLOR_ID" val="3"/>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188036_3*n_h_h_i*1_2_4_4"/>
  <p:tag name="KSO_WM_TEMPLATE_CATEGORY" val="diagram"/>
  <p:tag name="KSO_WM_TEMPLATE_INDEX" val="20188036"/>
  <p:tag name="KSO_WM_UNIT_LAYERLEVEL" val="1_1_1_1"/>
  <p:tag name="KSO_WM_TAG_VERSION" val="1.0"/>
  <p:tag name="KSO_WM_BEAUTIFY_FLAG" val="#wm#"/>
  <p:tag name="KSO_WM_UNIT_COLOR_SCHEME_SHAPE_ID" val="16"/>
  <p:tag name="KSO_WM_UNIT_COLOR_SCHEME_PARENT_PAGE" val="0_5"/>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DIAGRAM_SCHEMECOLOR_ID" val="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3"/>
  <p:tag name="KSO_WM_TEMPLATE_CATEGORY" val="diagram"/>
  <p:tag name="KSO_WM_TEMPLATE_INDEX" val="20188036"/>
  <p:tag name="KSO_WM_UNIT_LAYERLEVEL" val="1_1_1_1"/>
  <p:tag name="KSO_WM_TAG_VERSION" val="1.0"/>
  <p:tag name="KSO_WM_BEAUTIFY_FLAG" val="#wm#"/>
  <p:tag name="KSO_WM_UNIT_TYPE" val="n_h_h_i"/>
  <p:tag name="KSO_WM_UNIT_INDEX" val="1_2_4_3"/>
  <p:tag name="KSO_WM_UNIT_COLOR_SCHEME_SHAPE_ID" val="53"/>
  <p:tag name="KSO_WM_UNIT_COLOR_SCHEME_PARENT_PAGE" val="0_5"/>
  <p:tag name="KSO_WM_UNIT_FILL_FORE_SCHEMECOLOR_INDEX" val="14"/>
  <p:tag name="KSO_WM_UNIT_FILL_TYPE" val="1"/>
  <p:tag name="KSO_WM_UNIT_DIAGRAM_SCHEMECOLOR_ID" val="3"/>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 name="KSO_WM_UNIT_DIAGRAM_SCHEMECOLOR_ID" val="3"/>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8036_3*n_i*1_1"/>
  <p:tag name="KSO_WM_TEMPLATE_CATEGORY" val="diagram"/>
  <p:tag name="KSO_WM_TEMPLATE_INDEX" val="20188036"/>
  <p:tag name="KSO_WM_UNIT_LAYERLEVEL" val="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 name="KSO_WM_UNIT_DIAGRAM_SCHEMECOLOR_ID" val="3"/>
</p:tagLst>
</file>

<file path=ppt/tags/tag311.xml><?xml version="1.0" encoding="utf-8"?>
<p:tagLst xmlns:p="http://schemas.openxmlformats.org/presentationml/2006/main">
  <p:tag name="KSO_WM_BEAUTIFY_FLAG" val="#wm#"/>
  <p:tag name="KSO_WM_TEMPLATE_CATEGORY" val="diagram"/>
  <p:tag name="KSO_WM_TEMPLATE_INDEX" val="20202168"/>
</p:tagLst>
</file>

<file path=ppt/tags/tag312.xml><?xml version="1.0" encoding="utf-8"?>
<p:tagLst xmlns:p="http://schemas.openxmlformats.org/presentationml/2006/main">
  <p:tag name="KSO_WM_BEAUTIFY_FLAG" val="#wm#"/>
  <p:tag name="KSO_WM_TEMPLATE_CATEGORY" val="diagram"/>
  <p:tag name="KSO_WM_TEMPLATE_INDEX" val="20194645"/>
</p:tagLst>
</file>

<file path=ppt/tags/tag313.xml><?xml version="1.0" encoding="utf-8"?>
<p:tagLst xmlns:p="http://schemas.openxmlformats.org/presentationml/2006/main">
  <p:tag name="KSO_WM_BEAUTIFY_FLAG" val="#wm#"/>
  <p:tag name="KSO_WM_TEMPLATE_CATEGORY" val="diagram"/>
  <p:tag name="KSO_WM_TEMPLATE_INDEX" val="20194645"/>
</p:tagLst>
</file>

<file path=ppt/tags/tag314.xml><?xml version="1.0" encoding="utf-8"?>
<p:tagLst xmlns:p="http://schemas.openxmlformats.org/presentationml/2006/main">
  <p:tag name="KSO_WM_BEAUTIFY_FLAG" val="#wm#"/>
  <p:tag name="KSO_WM_TEMPLATE_CATEGORY" val="diagram"/>
  <p:tag name="KSO_WM_TEMPLATE_INDEX" val="20194645"/>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 name="KSO_WM_SLIDE_BACKGROUND_TYPE" val="general"/>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 name="KSO_WM_SLIDE_BACKGROUND_TYPE" val="genera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8_1*i*2"/>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8_1*i*3"/>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27d3ae3e9ba647c496a708a279315981"/>
  <p:tag name="KSO_WM_UNIT_DECORATE_INFO" val=""/>
  <p:tag name="KSO_WM_UNIT_SM_LIMIT_TYPE" val=""/>
  <p:tag name="KSO_WM_CHIP_FILLAREA_FILL_RULE" val="{&quot;fill_align&quot;:&quot;cm&quot;,&quot;fill_effect&quot;:[],&quot;fill_mode&quot;:&quot;full&quot;,&quot;sacle_strategy&quot;:&quot;stretch&quot;}"/>
  <p:tag name="KSO_WM_ASSEMBLE_CHIP_INDEX" val="59d557b639704cd9b9237dd12a713be9"/>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21.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7198_1*a*1"/>
  <p:tag name="KSO_WM_TEMPLATE_CATEGORY" val="diagram"/>
  <p:tag name="KSO_WM_TEMPLATE_INDEX" val="2021719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8df7668c464b829c386c4e5fe049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6a98217a104b10b726d7d37e1744cf"/>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2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17198_1*h_a*1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6867a5bbc3a4a5793c82d72d89a00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175951118746ab968f40953a81644d"/>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2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7198_1*h_f*1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40dd845daf6f4f2c97e7655b095db8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175951118746ab968f40953a81644d"/>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2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2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26.xml><?xml version="1.0" encoding="utf-8"?>
<p:tagLst xmlns:p="http://schemas.openxmlformats.org/presentationml/2006/main">
  <p:tag name="KSO_WM_BEAUTIFY_FLAG" val="#wm#"/>
  <p:tag name="KSO_WM_TEMPLATE_CATEGORY" val="diagram"/>
  <p:tag name="KSO_WM_TEMPLATE_INDEX" val="20217198"/>
  <p:tag name="KSO_WM_SLIDE_ID" val="diagram20217198_1"/>
  <p:tag name="KSO_WM_SLIDE_ITEM_CNT" val="0"/>
  <p:tag name="KSO_WM_SLIDE_INDEX" val="1"/>
  <p:tag name="KSO_WM_TAG_VERSION" val="1.0"/>
  <p:tag name="KSO_WM_SLIDE_LAYOUT" val="a_h"/>
  <p:tag name="KSO_WM_SLIDE_LAYOUT_CNT" val="1_2"/>
  <p:tag name="KSO_WM_SLIDE_TYPE" val="text"/>
  <p:tag name="KSO_WM_SLIDE_SUBTYPE" val="pureTxt"/>
  <p:tag name="KSO_WM_SLIDE_SIZE" val="803.949*192.7"/>
  <p:tag name="KSO_WM_SLIDE_POSITION" val="84*239.3"/>
  <p:tag name="KSO_WM_SLIDE_COLORSCHEME_VERSION" val="3.2"/>
  <p:tag name="KSO_WM_TEMPLATE_SUBCATEGORY" val="2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4.600000000000001},&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9.80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597064258748},&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5.110597064258748},&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327.xml><?xml version="1.0" encoding="utf-8"?>
<p:tagLst xmlns:p="http://schemas.openxmlformats.org/presentationml/2006/main">
  <p:tag name="KSO_WM_UNIT_RELATE_UNITID" val="261*l*1"/>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754_5*a*1"/>
  <p:tag name="KSO_WM_TEMPLATE_CATEGORY" val="diagram"/>
  <p:tag name="KSO_WM_TEMPLATE_INDEX" val="754"/>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i"/>
  <p:tag name="KSO_WM_UNIT_INDEX" val="1_1"/>
  <p:tag name="KSO_WM_UNIT_ID" val="diagram754_5*l_i*1_1"/>
  <p:tag name="KSO_WM_TEMPLATE_CATEGORY" val="diagram"/>
  <p:tag name="KSO_WM_TEMPLATE_INDEX" val="754"/>
  <p:tag name="KSO_WM_UNIT_LAYERLEVEL" val="1_1"/>
  <p:tag name="KSO_WM_TAG_VERSION" val="1.0"/>
  <p:tag name="KSO_WM_BEAUTIFY_FLAG" val="#wm#"/>
  <p:tag name="KSO_WM_UNIT_LINE_FORE_SCHEMECOLOR_INDEX_BRIGHTNESS" val="0.6"/>
  <p:tag name="KSO_WM_UNIT_LINE_FORE_SCHEMECOLOR_INDEX" val="5"/>
  <p:tag name="KSO_WM_UNIT_LINE_FILL_TYPE" val="2"/>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1"/>
  <p:tag name="KSO_WM_UNIT_ID" val="diagram754_5*l_h_i*1_3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832733e8cafd4379b31ebf4eb50d3751"/>
  <p:tag name="KSO_WM_UNIT_DECORATE_INFO" val=""/>
  <p:tag name="KSO_WM_UNIT_SM_LIMIT_TYPE" val=""/>
  <p:tag name="KSO_WM_CHIP_FILLAREA_FILL_RULE" val="{&quot;fill_align&quot;:&quot;cm&quot;,&quot;fill_effect&quot;:[],&quot;fill_mode&quot;:&quot;full&quot;,&quot;sacle_strategy&quot;:&quot;stretch&quot;}"/>
  <p:tag name="KSO_WM_ASSEMBLE_CHIP_INDEX" val="a3ed6a263f144e169ce89c5e1ab9ec35"/>
  <p:tag name="KSO_WM_SLIDE_BACKGROUND_TYPE" val="frame"/>
</p:tagLst>
</file>

<file path=ppt/tags/tag3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4"/>
  <p:tag name="KSO_WM_UNIT_ID" val="diagram754_5*l_h_i*1_3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7"/>
  <p:tag name="KSO_WM_UNIT_FILL_TYPE" val="1"/>
  <p:tag name="KSO_WM_UNIT_TEXT_FILL_FORE_SCHEMECOLOR_INDEX_BRIGHTNESS" val="-0.25"/>
  <p:tag name="KSO_WM_UNIT_TEXT_FILL_FORE_SCHEMECOLOR_INDEX" val="7"/>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2"/>
  <p:tag name="KSO_WM_UNIT_ID" val="diagram754_5*l_h_i*1_3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3"/>
  <p:tag name="KSO_WM_UNIT_ID" val="diagram754_5*l_h_i*1_3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1"/>
  <p:tag name="KSO_WM_UNIT_ID" val="diagram754_5*l_h_i*1_2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4"/>
  <p:tag name="KSO_WM_UNIT_ID" val="diagram754_5*l_h_i*1_2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25"/>
  <p:tag name="KSO_WM_UNIT_TEXT_FILL_FORE_SCHEMECOLOR_INDEX" val="6"/>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2"/>
  <p:tag name="KSO_WM_UNIT_ID" val="diagram754_5*l_h_i*1_2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3"/>
  <p:tag name="KSO_WM_UNIT_ID" val="diagram754_5*l_h_i*1_2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1"/>
  <p:tag name="KSO_WM_UNIT_ID" val="diagram754_5*l_h_i*1_5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4"/>
  <p:tag name="KSO_WM_UNIT_ID" val="diagram754_5*l_h_i*1_5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9"/>
  <p:tag name="KSO_WM_UNIT_FILL_TYPE" val="1"/>
  <p:tag name="KSO_WM_UNIT_TEXT_FILL_FORE_SCHEMECOLOR_INDEX_BRIGHTNESS" val="-0.25"/>
  <p:tag name="KSO_WM_UNIT_TEXT_FILL_FORE_SCHEMECOLOR_INDEX" val="9"/>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2"/>
  <p:tag name="KSO_WM_UNIT_ID" val="diagram754_5*l_h_i*1_5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7754b7692bf4ce5a6f6536a7388bd2a"/>
  <p:tag name="KSO_WM_UNIT_DECORATE_INFO" val=""/>
  <p:tag name="KSO_WM_UNIT_SM_LIMIT_TYPE" val=""/>
  <p:tag name="KSO_WM_CHIP_FILLAREA_FILL_RULE" val="{&quot;fill_align&quot;:&quot;cm&quot;,&quot;fill_effect&quot;:[],&quot;fill_mode&quot;:&quot;full&quot;,&quot;sacle_strategy&quot;:&quot;stretch&quot;}"/>
  <p:tag name="KSO_WM_ASSEMBLE_CHIP_INDEX" val="3a002cd294024d1c8af821a825c4ee2e"/>
  <p:tag name="KSO_WM_SLIDE_BACKGROUND_TYPE" val="frame"/>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3"/>
  <p:tag name="KSO_WM_UNIT_ID" val="diagram754_5*l_h_i*1_5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1"/>
  <p:tag name="KSO_WM_UNIT_ID" val="diagram754_5*l_h_i*1_1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4"/>
  <p:tag name="KSO_WM_UNIT_ID" val="diagram754_5*l_h_i*1_1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25"/>
  <p:tag name="KSO_WM_UNIT_TEXT_FILL_FORE_SCHEMECOLOR_INDEX" val="5"/>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2"/>
  <p:tag name="KSO_WM_UNIT_ID" val="diagram754_5*l_h_i*1_1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3"/>
  <p:tag name="KSO_WM_UNIT_ID" val="diagram754_5*l_h_i*1_1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1"/>
  <p:tag name="KSO_WM_UNIT_ID" val="diagram754_5*l_h_i*1_4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4"/>
  <p:tag name="KSO_WM_UNIT_ID" val="diagram754_5*l_h_i*1_4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8"/>
  <p:tag name="KSO_WM_UNIT_FILL_TYPE" val="1"/>
  <p:tag name="KSO_WM_UNIT_TEXT_FILL_FORE_SCHEMECOLOR_INDEX_BRIGHTNESS" val="-0.25"/>
  <p:tag name="KSO_WM_UNIT_TEXT_FILL_FORE_SCHEMECOLOR_INDEX" val="8"/>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2"/>
  <p:tag name="KSO_WM_UNIT_ID" val="diagram754_5*l_h_i*1_4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3"/>
  <p:tag name="KSO_WM_UNIT_ID" val="diagram754_5*l_h_i*1_4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1"/>
  <p:tag name="KSO_WM_UNIT_ID" val="diagram754_5*l_h_i*1_6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4"/>
  <p:tag name="KSO_WM_UNIT_ID" val="diagram754_5*l_h_i*1_6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10"/>
  <p:tag name="KSO_WM_UNIT_FILL_TYPE" val="1"/>
  <p:tag name="KSO_WM_UNIT_TEXT_FILL_FORE_SCHEMECOLOR_INDEX_BRIGHTNESS" val="-0.25"/>
  <p:tag name="KSO_WM_UNIT_TEXT_FILL_FORE_SCHEMECOLOR_INDEX" val="10"/>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2"/>
  <p:tag name="KSO_WM_UNIT_ID" val="diagram754_5*l_h_i*1_6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3"/>
  <p:tag name="KSO_WM_UNIT_ID" val="diagram754_5*l_h_i*1_6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754_5*l_h_f*1_1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754_5*l_h_f*1_2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754_5*l_h_f*1_3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754_5*l_h_f*1_4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5_1"/>
  <p:tag name="KSO_WM_UNIT_ID" val="diagram754_5*l_h_f*1_5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8.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6_1"/>
  <p:tag name="KSO_WM_UNIT_ID" val="diagram754_5*l_h_f*1_6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3.xml><?xml version="1.0" encoding="utf-8"?>
<p:tagLst xmlns:p="http://schemas.openxmlformats.org/presentationml/2006/main">
  <p:tag name="KSO_WM_SLIDE_ID" val="diagram75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639.983*242.384"/>
  <p:tag name="KSO_WM_SLIDE_POSITION" val="160.008*181.186"/>
  <p:tag name="KSO_WM_DIAGRAM_GROUP_CODE" val="l1-1"/>
  <p:tag name="KSO_WM_SLIDE_DIAGTYPE" val="l"/>
  <p:tag name="KSO_WM_TAG_VERSION" val="1.0"/>
  <p:tag name="KSO_WM_BEAUTIFY_FLAG" val="#wm#"/>
  <p:tag name="KSO_WM_TEMPLATE_CATEGORY" val="diagram"/>
  <p:tag name="KSO_WM_TEMPLATE_INDEX" val="754"/>
  <p:tag name="KSO_WM_SLIDE_LAYOUT" val="a_l"/>
  <p:tag name="KSO_WM_SLIDE_LAYOUT_CNT" val="1_1"/>
</p:tagLst>
</file>

<file path=ppt/tags/tag364.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6.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6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6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372.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373.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37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75.xml><?xml version="1.0" encoding="utf-8"?>
<p:tagLst xmlns:p="http://schemas.openxmlformats.org/presentationml/2006/main">
  <p:tag name="KSO_WM_BEAUTIFY_FLAG" val="#wm#"/>
  <p:tag name="KSO_WM_TEMPLATE_CATEGORY" val="diagram"/>
  <p:tag name="KSO_WM_TEMPLATE_INDEX" val="20194755"/>
</p:tagLst>
</file>

<file path=ppt/tags/tag376.xml><?xml version="1.0" encoding="utf-8"?>
<p:tagLst xmlns:p="http://schemas.openxmlformats.org/presentationml/2006/main">
  <p:tag name="ISPRING_PRESENTATION_TITLE" val="PowerPoint 演示文稿"/>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SLIDE_BACKGROUND_TYPE" val="frame"/>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12efbe8187c44d74bf919229976ad59c"/>
  <p:tag name="KSO_WM_UNIT_DECORATE_INFO" val=""/>
  <p:tag name="KSO_WM_UNIT_SM_LIMIT_TYPE" val=""/>
  <p:tag name="KSO_WM_CHIP_FILLAREA_FILL_RULE" val="{&quot;fill_align&quot;:&quot;cm&quot;,&quot;fill_effect&quot;:[],&quot;fill_mode&quot;:&quot;full&quot;,&quot;sacle_strategy&quot;:&quot;stretch&quot;}"/>
  <p:tag name="KSO_WM_ASSEMBLE_CHIP_INDEX" val="7297d235d55447ffbd0622f52bdf524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bd7076fd6b4b4eaa97f7f752ec0308c0"/>
  <p:tag name="KSO_WM_UNIT_DECORATE_INFO" val=""/>
  <p:tag name="KSO_WM_UNIT_SM_LIMIT_TYPE" val=""/>
  <p:tag name="KSO_WM_CHIP_FILLAREA_FILL_RULE" val="{&quot;fill_align&quot;:&quot;cm&quot;,&quot;fill_effect&quot;:[],&quot;fill_mode&quot;:&quot;full&quot;,&quot;sacle_strategy&quot;:&quot;stretch&quot;}"/>
  <p:tag name="KSO_WM_ASSEMBLE_CHIP_INDEX" val="27370666ca6b4c4f9819af6a54036282"/>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b4e5d7a064714e4c9236f466f538dea2"/>
  <p:tag name="KSO_WM_UNIT_DECORATE_INFO" val=""/>
  <p:tag name="KSO_WM_UNIT_SM_LIMIT_TYPE" val=""/>
  <p:tag name="KSO_WM_CHIP_FILLAREA_FILL_RULE" val="{&quot;fill_align&quot;:&quot;cm&quot;,&quot;fill_effect&quot;:[],&quot;fill_mode&quot;:&quot;full&quot;,&quot;sacle_strategy&quot;:&quot;stretch&quot;}"/>
  <p:tag name="KSO_WM_ASSEMBLE_CHIP_INDEX" val="0e11a3fb215c465bb44b62d8910a7f93"/>
  <p:tag name="KSO_WM_SLIDE_BACKGROUND_TYPE" val="leftRigh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d7b28f505367472c9c29affc3d31499b"/>
  <p:tag name="KSO_WM_UNIT_DECORATE_INFO" val=""/>
  <p:tag name="KSO_WM_UNIT_SM_LIMIT_TYPE" val=""/>
  <p:tag name="KSO_WM_CHIP_FILLAREA_FILL_RULE" val="{&quot;fill_align&quot;:&quot;cm&quot;,&quot;fill_effect&quot;:[],&quot;fill_mode&quot;:&quot;full&quot;,&quot;sacle_strategy&quot;:&quot;stretch&quot;}"/>
  <p:tag name="KSO_WM_ASSEMBLE_CHIP_INDEX" val="498e5725b6ba4fd399e2245ef8800577"/>
  <p:tag name="KSO_WM_SLIDE_BACKGROUND_TYPE" val="leftRight"/>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c025006affcd4dfd896cbca0f269532b"/>
  <p:tag name="KSO_WM_UNIT_DECORATE_INFO" val=""/>
  <p:tag name="KSO_WM_UNIT_SM_LIMIT_TYPE" val=""/>
  <p:tag name="KSO_WM_CHIP_FILLAREA_FILL_RULE" val="{&quot;fill_align&quot;:&quot;cm&quot;,&quot;fill_effect&quot;:[],&quot;fill_mode&quot;:&quot;full&quot;,&quot;sacle_strategy&quot;:&quot;stretch&quot;}"/>
  <p:tag name="KSO_WM_ASSEMBLE_CHIP_INDEX" val="e4b9d7e04de64626a102a8ec61c6ce8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91573d568cec47c18519dca72b060382"/>
  <p:tag name="KSO_WM_UNIT_DECORATE_INFO" val=""/>
  <p:tag name="KSO_WM_UNIT_SM_LIMIT_TYPE" val=""/>
  <p:tag name="KSO_WM_CHIP_FILLAREA_FILL_RULE" val="{&quot;fill_align&quot;:&quot;cm&quot;,&quot;fill_effect&quot;:[],&quot;fill_mode&quot;:&quot;full&quot;,&quot;sacle_strategy&quot;:&quot;stretch&quot;}"/>
  <p:tag name="KSO_WM_ASSEMBLE_CHIP_INDEX" val="0e968fff74314258aa7a5912c456ab9e"/>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eee1630a0ac546f398691db9f5ba6003"/>
  <p:tag name="KSO_WM_UNIT_DECORATE_INFO" val=""/>
  <p:tag name="KSO_WM_UNIT_SM_LIMIT_TYPE" val=""/>
  <p:tag name="KSO_WM_CHIP_FILLAREA_FILL_RULE" val="{&quot;fill_align&quot;:&quot;cm&quot;,&quot;fill_effect&quot;:[],&quot;fill_mode&quot;:&quot;full&quot;,&quot;sacle_strategy&quot;:&quot;stretch&quot;}"/>
  <p:tag name="KSO_WM_ASSEMBLE_CHIP_INDEX" val="d798597488984f4facb1af300ba8e902"/>
  <p:tag name="KSO_WM_SLIDE_BACKGROUND_TYPE" val="topBotto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3594739a968f4898bf73c27ac01262d5"/>
  <p:tag name="KSO_WM_UNIT_DECORATE_INFO" val=""/>
  <p:tag name="KSO_WM_UNIT_SM_LIMIT_TYPE" val=""/>
  <p:tag name="KSO_WM_CHIP_FILLAREA_FILL_RULE" val="{&quot;fill_align&quot;:&quot;cm&quot;,&quot;fill_effect&quot;:[],&quot;fill_mode&quot;:&quot;full&quot;,&quot;sacle_strategy&quot;:&quot;stretch&quot;}"/>
  <p:tag name="KSO_WM_ASSEMBLE_CHIP_INDEX" val="a10a3b3aaa1546b69dd923c52574075a"/>
  <p:tag name="KSO_WM_SLIDE_BACKGROUND_TYPE" val="topBottom"/>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d33e183814104167a27b274bd891210f"/>
  <p:tag name="KSO_WM_UNIT_DECORATE_INFO" val=""/>
  <p:tag name="KSO_WM_UNIT_SM_LIMIT_TYPE" val=""/>
  <p:tag name="KSO_WM_CHIP_FILLAREA_FILL_RULE" val="{&quot;fill_align&quot;:&quot;cm&quot;,&quot;fill_effect&quot;:[],&quot;fill_mode&quot;:&quot;full&quot;,&quot;sacle_strategy&quot;:&quot;stretch&quot;}"/>
  <p:tag name="KSO_WM_ASSEMBLE_CHIP_INDEX" val="f0a10e9008924a2fa5da6862dc333040"/>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3ec427197db34a6fa7134091cd44f248"/>
  <p:tag name="KSO_WM_UNIT_DECORATE_INFO" val=""/>
  <p:tag name="KSO_WM_UNIT_SM_LIMIT_TYPE" val=""/>
  <p:tag name="KSO_WM_CHIP_FILLAREA_FILL_RULE" val="{&quot;fill_align&quot;:&quot;cm&quot;,&quot;fill_effect&quot;:[],&quot;fill_mode&quot;:&quot;full&quot;,&quot;sacle_strategy&quot;:&quot;stretch&quot;}"/>
  <p:tag name="KSO_WM_ASSEMBLE_CHIP_INDEX" val="4ebb987e382a41a78dcb4f86422cab74"/>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316_2*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4"/>
  <p:tag name="KSO_WM_UNIT_DEC_AREA_ID" val="d8544e9a94414ac7bc7a9f21d75c2ecf"/>
  <p:tag name="KSO_WM_UNIT_DECORATE_INFO" val=""/>
  <p:tag name="KSO_WM_UNIT_SM_LIMIT_TYPE" val=""/>
  <p:tag name="KSO_WM_CHIP_FILLAREA_FILL_RULE" val="{&quot;fill_align&quot;:&quot;lm&quot;,&quot;fill_effect&quot;:[],&quot;fill_mode&quot;:&quot;adaptive&quot;,&quot;sacle_strategy&quot;:&quot;stretch&quot;}"/>
  <p:tag name="KSO_WM_ASSEMBLE_CHIP_INDEX" val="73f2b596441140a88d52f73003e38ad9"/>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8f52f1d4aa9a4316bf446eeee16ef1b5"/>
  <p:tag name="KSO_WM_UNIT_DECORATE_INFO" val=""/>
  <p:tag name="KSO_WM_UNIT_SM_LIMIT_TYPE" val=""/>
  <p:tag name="KSO_WM_CHIP_FILLAREA_FILL_RULE" val="{&quot;fill_align&quot;:&quot;cm&quot;,&quot;fill_effect&quot;:[],&quot;fill_mode&quot;:&quot;full&quot;,&quot;sacle_strategy&quot;:&quot;stretch&quot;}"/>
  <p:tag name="KSO_WM_ASSEMBLE_CHIP_INDEX" val="17469b2ce7ec45ecb5fe7aaf16da35d5"/>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b801b63dea9b443fa146c1c7bd415011"/>
  <p:tag name="KSO_WM_UNIT_DECORATE_INFO" val=""/>
  <p:tag name="KSO_WM_UNIT_SM_LIMIT_TYPE" val=""/>
  <p:tag name="KSO_WM_CHIP_FILLAREA_FILL_RULE" val="{&quot;fill_align&quot;:&quot;cm&quot;,&quot;fill_effect&quot;:[],&quot;fill_mode&quot;:&quot;full&quot;,&quot;sacle_strategy&quot;:&quot;stretch&quot;}"/>
  <p:tag name="KSO_WM_ASSEMBLE_CHIP_INDEX" val="ef1fcbf2412a40ce9c64b765ccfeb4c4"/>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946f65f06d9b4df0af3016aa032dd3cb"/>
  <p:tag name="KSO_WM_UNIT_DECORATE_INFO" val=""/>
  <p:tag name="KSO_WM_UNIT_SM_LIMIT_TYPE" val=""/>
  <p:tag name="KSO_WM_CHIP_FILLAREA_FILL_RULE" val="{&quot;fill_align&quot;:&quot;cm&quot;,&quot;fill_effect&quot;:[],&quot;fill_mode&quot;:&quot;full&quot;,&quot;sacle_strategy&quot;:&quot;stretch&quot;}"/>
  <p:tag name="KSO_WM_ASSEMBLE_CHIP_INDEX" val="0207f3789a5041d08408869fc1ea43a1"/>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7dd08e62252d43d384a8262caa8a7317"/>
  <p:tag name="KSO_WM_UNIT_DECORATE_INFO" val=""/>
  <p:tag name="KSO_WM_UNIT_SM_LIMIT_TYPE" val=""/>
  <p:tag name="KSO_WM_CHIP_FILLAREA_FILL_RULE" val="{&quot;fill_align&quot;:&quot;cm&quot;,&quot;fill_effect&quot;:[],&quot;fill_mode&quot;:&quot;full&quot;,&quot;sacle_strategy&quot;:&quot;stretch&quot;}"/>
  <p:tag name="KSO_WM_ASSEMBLE_CHIP_INDEX" val="b3f1daf46090427c8fd0eb34e6681525"/>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9550b5c1d7524627af3c29edc38e03c2"/>
  <p:tag name="KSO_WM_UNIT_DECORATE_INFO" val=""/>
  <p:tag name="KSO_WM_UNIT_SM_LIMIT_TYPE" val=""/>
  <p:tag name="KSO_WM_CHIP_FILLAREA_FILL_RULE" val="{&quot;fill_align&quot;:&quot;cm&quot;,&quot;fill_effect&quot;:[],&quot;fill_mode&quot;:&quot;full&quot;,&quot;sacle_strategy&quot;:&quot;stretch&quot;}"/>
  <p:tag name="KSO_WM_ASSEMBLE_CHIP_INDEX" val="bef85b844c20466ebc14578e07b818b4"/>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316_5*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7"/>
  <p:tag name="KSO_WM_UNIT_DEC_AREA_ID" val="a94a8c0897bc443f9f6d18f33ffceef3"/>
  <p:tag name="KSO_WM_UNIT_DECORATE_INFO" val=""/>
  <p:tag name="KSO_WM_UNIT_SM_LIMIT_TYPE" val=""/>
  <p:tag name="KSO_WM_CHIP_FILLAREA_FILL_RULE" val="{&quot;fill_align&quot;:&quot;cm&quot;,&quot;fill_effect&quot;:[],&quot;fill_mode&quot;:&quot;full&quot;,&quot;sacle_strategy&quot;:&quot;stretch&quot;}"/>
  <p:tag name="KSO_WM_ASSEMBLE_CHIP_INDEX" val="196f3505fc6148c48554fb92559b2880"/>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3*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5"/>
  <p:tag name="KSO_WM_UNIT_DEC_AREA_ID" val="b9dee769596e47a2a094a4188e7e6c9e"/>
  <p:tag name="KSO_WM_UNIT_DECORATE_INFO" val=""/>
  <p:tag name="KSO_WM_UNIT_SM_LIMIT_TYPE" val=""/>
  <p:tag name="KSO_WM_CHIP_FILLAREA_FILL_RULE" val="{&quot;fill_align&quot;:&quot;cm&quot;,&quot;fill_effect&quot;:[],&quot;fill_mode&quot;:&quot;full&quot;,&quot;sacle_strategy&quot;:&quot;stretch&quot;}"/>
  <p:tag name="KSO_WM_ASSEMBLE_CHIP_INDEX" val="2902214a0d2942598151f1d12205129f"/>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fa9c9bfd9f954722a2fc2e4983ac275a"/>
  <p:tag name="KSO_WM_UNIT_DECORATE_INFO" val=""/>
  <p:tag name="KSO_WM_UNIT_SM_LIMIT_TYPE" val=""/>
  <p:tag name="KSO_WM_CHIP_FILLAREA_FILL_RULE" val="{&quot;fill_align&quot;:&quot;cm&quot;,&quot;fill_effect&quot;:[],&quot;fill_mode&quot;:&quot;full&quot;,&quot;sacle_strategy&quot;:&quot;stretch&quot;}"/>
  <p:tag name="KSO_WM_ASSEMBLE_CHIP_INDEX" val="1b51b7e62b354cbab64dabfa0f82168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316_4*i*1"/>
  <p:tag name="KSO_WM_TEMPLATE_CATEGORY" val="chip"/>
  <p:tag name="KSO_WM_TEMPLATE_INDEX" val="20204316"/>
  <p:tag name="KSO_WM_UNIT_LAYERLEVEL" val="1"/>
  <p:tag name="KSO_WM_TAG_VERSION" val="1.0"/>
  <p:tag name="KSO_WM_BEAUTIFY_FLAG" val="#wm#"/>
  <p:tag name="KSO_WM_CHIP_GROUPID" val="5f8960cea61ec3b5528498b2"/>
  <p:tag name="KSO_WM_CHIP_XID" val="5f8960cea61ec3b5528498b6"/>
  <p:tag name="KSO_WM_UNIT_DEC_AREA_ID" val="39a4a4ad5403429f834d33d2bd61e13f"/>
  <p:tag name="KSO_WM_UNIT_DECORATE_INFO" val=""/>
  <p:tag name="KSO_WM_UNIT_SM_LIMIT_TYPE" val=""/>
  <p:tag name="KSO_WM_CHIP_FILLAREA_FILL_RULE" val="{&quot;fill_align&quot;:&quot;cm&quot;,&quot;fill_effect&quot;:[],&quot;fill_mode&quot;:&quot;full&quot;,&quot;sacle_strategy&quot;:&quot;stretch&quot;}"/>
  <p:tag name="KSO_WM_ASSEMBLE_CHIP_INDEX" val="29427029cb014e0abb8342d33a80a882"/>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316"/>
</p:tagLst>
</file>

<file path=ppt/tags/tag87.xml><?xml version="1.0" encoding="utf-8"?>
<p:tagLst xmlns:p="http://schemas.openxmlformats.org/presentationml/2006/main">
  <p:tag name="KSO_WM_TEMPLATE_CATEGORY" val="custom"/>
  <p:tag name="KSO_WM_TEMPLATE_INDEX" val="20204316"/>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316"/>
</p:tagLst>
</file>

<file path=ppt/tags/tag8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316_1*a*1"/>
  <p:tag name="KSO_WM_TEMPLATE_CATEGORY" val="custom"/>
  <p:tag name="KSO_WM_TEMPLATE_INDEX" val="20204316"/>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8e84899136cd4465bb0f9a584388bb5f"/>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0d62d43be83f408eb619e55a926ee2c5"/>
  <p:tag name="KSO_WM_UNIT_TEXT_FILL_FORE_SCHEMECOLOR_INDEX_BRIGHTNESS" val="0.15"/>
  <p:tag name="KSO_WM_UNIT_TEXT_FILL_FORE_SCHEMECOLOR_INDEX" val="13"/>
  <p:tag name="KSO_WM_UNIT_TEXT_FILL_TYPE" val="1"/>
  <p:tag name="KSO_WM_TEMPLATE_ASSEMBLE_XID" val="5f978bb5e01a7e847d6e4d18"/>
  <p:tag name="KSO_WM_TEMPLATE_ASSEMBLE_GROUPID" val="5f8960cea61ec3b5528498b2"/>
</p:tagLst>
</file>

<file path=ppt/tags/tag9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5.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9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D4EDDF"/>
      </a:dk2>
      <a:lt2>
        <a:srgbClr val="EAF5EF"/>
      </a:lt2>
      <a:accent1>
        <a:srgbClr val="35A667"/>
      </a:accent1>
      <a:accent2>
        <a:srgbClr val="089D96"/>
      </a:accent2>
      <a:accent3>
        <a:srgbClr val="008CD3"/>
      </a:accent3>
      <a:accent4>
        <a:srgbClr val="0A72FA"/>
      </a:accent4>
      <a:accent5>
        <a:srgbClr val="4953EA"/>
      </a:accent5>
      <a:accent6>
        <a:srgbClr val="9C35A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4409</Words>
  <Application>WPS 演示</Application>
  <PresentationFormat>宽屏</PresentationFormat>
  <Paragraphs>440</Paragraphs>
  <Slides>40</Slides>
  <Notes>23</Notes>
  <HiddenSlides>0</HiddenSlides>
  <MMClips>0</MMClips>
  <ScaleCrop>false</ScaleCrop>
  <HeadingPairs>
    <vt:vector size="6" baseType="variant">
      <vt:variant>
        <vt:lpstr>已用的字体</vt:lpstr>
      </vt:variant>
      <vt:variant>
        <vt:i4>37</vt:i4>
      </vt:variant>
      <vt:variant>
        <vt:lpstr>主题</vt:lpstr>
      </vt:variant>
      <vt:variant>
        <vt:i4>2</vt:i4>
      </vt:variant>
      <vt:variant>
        <vt:lpstr>幻灯片标题</vt:lpstr>
      </vt:variant>
      <vt:variant>
        <vt:i4>40</vt:i4>
      </vt:variant>
    </vt:vector>
  </HeadingPairs>
  <TitlesOfParts>
    <vt:vector size="79" baseType="lpstr">
      <vt:lpstr>Arial</vt:lpstr>
      <vt:lpstr>宋体</vt:lpstr>
      <vt:lpstr>Wingdings</vt:lpstr>
      <vt:lpstr>黑体</vt:lpstr>
      <vt:lpstr>汉仪旗黑-55简</vt:lpstr>
      <vt:lpstr>微软雅黑</vt:lpstr>
      <vt:lpstr>Calibri Light</vt:lpstr>
      <vt:lpstr>Roboto Light</vt:lpstr>
      <vt:lpstr>汉仪中宋简</vt:lpstr>
      <vt:lpstr>字魂59号-创粗黑</vt:lpstr>
      <vt:lpstr>Times New Roman</vt:lpstr>
      <vt:lpstr>Arial Unicode MS</vt:lpstr>
      <vt:lpstr>Wingdings</vt:lpstr>
      <vt:lpstr>WPS-Bullets</vt:lpstr>
      <vt:lpstr>WPS-Numbers</vt:lpstr>
      <vt:lpstr>Kaiti SC Regular</vt:lpstr>
      <vt:lpstr>楷体_GB2312</vt:lpstr>
      <vt:lpstr>Varela</vt:lpstr>
      <vt:lpstr>Arial</vt:lpstr>
      <vt:lpstr>Montserrat</vt:lpstr>
      <vt:lpstr>Segoe UI</vt:lpstr>
      <vt:lpstr>幼圆</vt:lpstr>
      <vt:lpstr>微软雅黑 Light</vt:lpstr>
      <vt:lpstr>Calibri</vt:lpstr>
      <vt:lpstr>Source Sans Pro ExtraLight</vt:lpstr>
      <vt:lpstr>Calibri</vt:lpstr>
      <vt:lpstr>+中文正文</vt:lpstr>
      <vt:lpstr>不给糖就捣蛋的万圣节</vt:lpstr>
      <vt:lpstr>Roboto</vt:lpstr>
      <vt:lpstr>Swis721 LtEx BT</vt:lpstr>
      <vt:lpstr>思源宋体</vt:lpstr>
      <vt:lpstr>楷体</vt:lpstr>
      <vt:lpstr>思源黑体 CN Bold</vt:lpstr>
      <vt:lpstr>汉仪旗黑-85S</vt:lpstr>
      <vt:lpstr>微软简老宋</vt:lpstr>
      <vt:lpstr>Symbol</vt:lpstr>
      <vt:lpstr>Open Sans</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精神分析：——聚焦潜意识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26</cp:revision>
  <dcterms:created xsi:type="dcterms:W3CDTF">2021-08-19T04:12:00Z</dcterms:created>
  <dcterms:modified xsi:type="dcterms:W3CDTF">2021-08-25T06:46:18Z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